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8"/>
  </p:notesMasterIdLst>
  <p:sldIdLst>
    <p:sldId id="256" r:id="rId4"/>
    <p:sldId id="263" r:id="rId5"/>
    <p:sldId id="258" r:id="rId6"/>
    <p:sldId id="257" r:id="rId7"/>
    <p:sldId id="262" r:id="rId9"/>
    <p:sldId id="287" r:id="rId10"/>
    <p:sldId id="267" r:id="rId11"/>
    <p:sldId id="291" r:id="rId12"/>
    <p:sldId id="289" r:id="rId13"/>
    <p:sldId id="290" r:id="rId14"/>
    <p:sldId id="292" r:id="rId15"/>
    <p:sldId id="293" r:id="rId16"/>
    <p:sldId id="294" r:id="rId17"/>
    <p:sldId id="295" r:id="rId18"/>
    <p:sldId id="296" r:id="rId19"/>
    <p:sldId id="297" r:id="rId20"/>
    <p:sldId id="259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</p:showPr>
  <p:clrMru>
    <a:srgbClr val="3D6E85"/>
    <a:srgbClr val="5B9BD5"/>
    <a:srgbClr val="0099FF"/>
    <a:srgbClr val="FAEE36"/>
    <a:srgbClr val="29E9F5"/>
    <a:srgbClr val="3AF7E3"/>
    <a:srgbClr val="EAFA36"/>
    <a:srgbClr val="52A5E4"/>
    <a:srgbClr val="0A88B6"/>
    <a:srgbClr val="367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19227-86AF-4242-BF12-3EB33E5F3F64}" type="doc">
      <dgm:prSet loTypeId="urn:microsoft.com/office/officeart/2005/8/layout/orgChart1#1" qsTypeId="urn:microsoft.com/office/officeart/2005/8/quickstyle/simple1#1" csTypeId="urn:microsoft.com/office/officeart/2005/8/colors/accent1_2#1"/>
      <dgm:spPr/>
    </dgm:pt>
    <dgm:pt modelId="{9A0F2BDA-988F-43BD-9CFA-8AC2D5B8662F}">
      <dgm:prSet phldr="0" custT="1"/>
      <dgm:spPr/>
      <dgm:t>
        <a:bodyPr wrap="square" lIns="40005" tIns="40005" rIns="40005" bIns="40005" anchor="ctr"/>
        <a:lstStyle>
          <a:lvl2pPr marL="285750" indent="-285750">
            <a:defRPr sz="5000"/>
          </a:lvl2pPr>
          <a:lvl3pPr marL="571500" indent="-285750">
            <a:defRPr sz="5000"/>
          </a:lvl3pPr>
          <a:lvl4pPr marL="857250" indent="-285750">
            <a:defRPr sz="5000"/>
          </a:lvl4pPr>
          <a:lvl5pPr marL="1143000" indent="-285750">
            <a:defRPr sz="5000"/>
          </a:lvl5pPr>
          <a:lvl6pPr marL="1428750" indent="-285750">
            <a:defRPr sz="5000"/>
          </a:lvl6pPr>
          <a:lvl7pPr marL="1714500" indent="-285750">
            <a:defRPr sz="5000"/>
          </a:lvl7pPr>
          <a:lvl8pPr marL="2000250" indent="-285750">
            <a:defRPr sz="5000"/>
          </a:lvl8pPr>
          <a:lvl9pPr marL="2286000" indent="-285750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任务总量</a:t>
          </a:r>
          <a:r>
            <a:rPr lang="en-US" sz="28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600</a:t>
          </a:r>
          <a:r>
            <a:rPr lang="zh-CN" altLang="en-US" sz="28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万</a:t>
          </a:r>
        </a:p>
      </dgm:t>
    </dgm:pt>
    <dgm:pt modelId="{50291F91-11BF-4E6A-95FA-C91FB8C47260}" cxnId="{7B8A662E-9342-41CD-A32F-B8BCCB21478F}" type="parTrans">
      <dgm:prSet/>
      <dgm:spPr/>
      <dgm:t>
        <a:bodyPr/>
        <a:lstStyle/>
        <a:p>
          <a:endParaRPr lang="zh-CN" altLang="en-US"/>
        </a:p>
      </dgm:t>
    </dgm:pt>
    <dgm:pt modelId="{5BB89C62-B3E9-4527-8D31-3A4421A22994}" cxnId="{7B8A662E-9342-41CD-A32F-B8BCCB21478F}" type="sibTrans">
      <dgm:prSet/>
      <dgm:spPr/>
      <dgm:t>
        <a:bodyPr/>
        <a:lstStyle/>
        <a:p>
          <a:endParaRPr lang="zh-CN" altLang="en-US"/>
        </a:p>
      </dgm:t>
    </dgm:pt>
    <dgm:pt modelId="{BBA06713-D425-44B1-AD10-CCE1D14A8998}">
      <dgm:prSet phldr="0" custT="1"/>
      <dgm:spPr/>
      <dgm:t>
        <a:bodyPr wrap="square" lIns="33020" tIns="33020" rIns="33020" bIns="33020" anchor="ctr"/>
        <a:lstStyle>
          <a:lvl2pPr marL="228600" indent="-228600">
            <a:defRPr sz="2100"/>
          </a:lvl2pPr>
          <a:lvl3pPr marL="457200" indent="-228600">
            <a:defRPr sz="2100"/>
          </a:lvl3pPr>
          <a:lvl4pPr marL="685800" indent="-228600">
            <a:defRPr sz="2100"/>
          </a:lvl4pPr>
          <a:lvl5pPr marL="914400" indent="-228600">
            <a:defRPr sz="2100"/>
          </a:lvl5pPr>
          <a:lvl6pPr marL="1143000" indent="-228600">
            <a:defRPr sz="2100"/>
          </a:lvl6pPr>
          <a:lvl7pPr marL="1371600" indent="-228600">
            <a:defRPr sz="2100"/>
          </a:lvl7pPr>
          <a:lvl8pPr marL="1600200" indent="-228600">
            <a:defRPr sz="2100"/>
          </a:lvl8pPr>
          <a:lvl9pPr marL="1828800" indent="-228600">
            <a:defRPr sz="21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60%</a:t>
          </a:r>
          <a:r>
            <a: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分红股</a:t>
          </a:r>
        </a:p>
      </dgm:t>
    </dgm:pt>
    <dgm:pt modelId="{DA7445E2-6F99-41BF-857B-1CCCA0F92AFE}" cxnId="{5497226E-6D34-45E3-9BB2-D8BADB830CBD}" type="parTrans">
      <dgm:prSet/>
      <dgm:spPr/>
      <dgm:t>
        <a:bodyPr/>
        <a:lstStyle/>
        <a:p>
          <a:endParaRPr lang="zh-CN" altLang="en-US"/>
        </a:p>
      </dgm:t>
    </dgm:pt>
    <dgm:pt modelId="{911591AA-772E-45EE-A416-F743CAA89A92}" cxnId="{5497226E-6D34-45E3-9BB2-D8BADB830CBD}" type="sibTrans">
      <dgm:prSet/>
      <dgm:spPr/>
      <dgm:t>
        <a:bodyPr/>
        <a:lstStyle/>
        <a:p>
          <a:endParaRPr lang="zh-CN" altLang="en-US"/>
        </a:p>
      </dgm:t>
    </dgm:pt>
    <dgm:pt modelId="{7A5680C2-8085-447B-81A5-2A0C24E1509B}">
      <dgm:prSet phldr="0" custT="1"/>
      <dgm:spPr/>
      <dgm:t>
        <a:bodyPr wrap="square" lIns="17780" tIns="17780" rIns="17780" bIns="17780" anchor="ctr"/>
        <a:lstStyle>
          <a:lvl2pPr marL="285750" indent="-285750">
            <a:defRPr sz="4000"/>
          </a:lvl2pPr>
          <a:lvl3pPr marL="571500" indent="-285750">
            <a:defRPr sz="4000"/>
          </a:lvl3pPr>
          <a:lvl4pPr marL="857250" indent="-285750">
            <a:defRPr sz="4000"/>
          </a:lvl4pPr>
          <a:lvl5pPr marL="1143000" indent="-285750">
            <a:defRPr sz="4000"/>
          </a:lvl5pPr>
          <a:lvl6pPr marL="1428750" indent="-285750">
            <a:defRPr sz="4000"/>
          </a:lvl6pPr>
          <a:lvl7pPr marL="1714500" indent="-285750">
            <a:defRPr sz="4000"/>
          </a:lvl7pPr>
          <a:lvl8pPr marL="2000250" indent="-285750">
            <a:defRPr sz="4000"/>
          </a:lvl8pPr>
          <a:lvl9pPr marL="2286000" indent="-285750">
            <a:defRPr sz="4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40%</a:t>
          </a:r>
          <a:r>
            <a: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发展基金</a:t>
          </a:r>
        </a:p>
      </dgm:t>
    </dgm:pt>
    <dgm:pt modelId="{396A88EB-CA1D-495F-ABA0-CA1EC925C02F}" cxnId="{F956C94B-53BB-4450-A0CD-D43DD2C34DD1}" type="parTrans">
      <dgm:prSet/>
      <dgm:spPr/>
      <dgm:t>
        <a:bodyPr/>
        <a:lstStyle/>
        <a:p>
          <a:endParaRPr lang="zh-CN" altLang="en-US"/>
        </a:p>
      </dgm:t>
    </dgm:pt>
    <dgm:pt modelId="{F0ECD1BE-5CB4-45F2-8889-5C852890742E}" cxnId="{F956C94B-53BB-4450-A0CD-D43DD2C34DD1}" type="sibTrans">
      <dgm:prSet/>
      <dgm:spPr/>
      <dgm:t>
        <a:bodyPr/>
        <a:lstStyle/>
        <a:p>
          <a:endParaRPr lang="zh-CN" altLang="en-US"/>
        </a:p>
      </dgm:t>
    </dgm:pt>
    <dgm:pt modelId="{3DD9C457-83C4-4D70-A0C8-DA2BA1C83F78}" type="pres">
      <dgm:prSet presAssocID="{F1919227-86AF-4242-BF12-3EB33E5F3F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E21E79-9DBA-4838-A429-A6F7471CCC5D}" type="pres">
      <dgm:prSet presAssocID="{9A0F2BDA-988F-43BD-9CFA-8AC2D5B8662F}" presName="hierRoot1" presStyleCnt="0">
        <dgm:presLayoutVars>
          <dgm:hierBranch val="init"/>
        </dgm:presLayoutVars>
      </dgm:prSet>
      <dgm:spPr/>
    </dgm:pt>
    <dgm:pt modelId="{A71D9D74-A978-4158-AA89-41DB864BF60C}" type="pres">
      <dgm:prSet presAssocID="{9A0F2BDA-988F-43BD-9CFA-8AC2D5B8662F}" presName="rootComposite1" presStyleCnt="0"/>
      <dgm:spPr/>
    </dgm:pt>
    <dgm:pt modelId="{4FEA9F16-4D81-461C-9201-7B05CE9606B4}" type="pres">
      <dgm:prSet presAssocID="{9A0F2BDA-988F-43BD-9CFA-8AC2D5B8662F}" presName="rootText1" presStyleLbl="node0" presStyleIdx="0" presStyleCnt="1">
        <dgm:presLayoutVars>
          <dgm:chPref val="3"/>
        </dgm:presLayoutVars>
      </dgm:prSet>
      <dgm:spPr/>
    </dgm:pt>
    <dgm:pt modelId="{167C5CC5-0020-4F6B-B973-C5C83A6DEFFE}" type="pres">
      <dgm:prSet presAssocID="{9A0F2BDA-988F-43BD-9CFA-8AC2D5B8662F}" presName="rootConnector1" presStyleLbl="node1" presStyleIdx="0" presStyleCnt="0"/>
      <dgm:spPr/>
    </dgm:pt>
    <dgm:pt modelId="{14D19BAF-A7DB-492A-969C-D404E33571C3}" type="pres">
      <dgm:prSet presAssocID="{9A0F2BDA-988F-43BD-9CFA-8AC2D5B8662F}" presName="hierChild2" presStyleCnt="0"/>
      <dgm:spPr/>
    </dgm:pt>
    <dgm:pt modelId="{CB58F535-76C7-4623-BCAD-D613297292ED}" type="pres">
      <dgm:prSet presAssocID="{DA7445E2-6F99-41BF-857B-1CCCA0F92AFE}" presName="Name37" presStyleLbl="parChTrans1D2" presStyleIdx="0" presStyleCnt="2"/>
      <dgm:spPr/>
    </dgm:pt>
    <dgm:pt modelId="{1BC7CE6A-0C06-40F9-B527-3DD45AF97930}" type="pres">
      <dgm:prSet presAssocID="{BBA06713-D425-44B1-AD10-CCE1D14A8998}" presName="hierRoot2" presStyleCnt="0">
        <dgm:presLayoutVars>
          <dgm:hierBranch val="init"/>
        </dgm:presLayoutVars>
      </dgm:prSet>
      <dgm:spPr/>
    </dgm:pt>
    <dgm:pt modelId="{5E529E62-EF48-4A3A-8528-2D09A4660DF4}" type="pres">
      <dgm:prSet presAssocID="{BBA06713-D425-44B1-AD10-CCE1D14A8998}" presName="rootComposite" presStyleCnt="0"/>
      <dgm:spPr/>
    </dgm:pt>
    <dgm:pt modelId="{255D2317-FE29-47FE-BBEA-46AEBDF1FF67}" type="pres">
      <dgm:prSet presAssocID="{BBA06713-D425-44B1-AD10-CCE1D14A8998}" presName="rootText" presStyleLbl="node2" presStyleIdx="0" presStyleCnt="2">
        <dgm:presLayoutVars>
          <dgm:chPref val="3"/>
        </dgm:presLayoutVars>
      </dgm:prSet>
      <dgm:spPr/>
    </dgm:pt>
    <dgm:pt modelId="{8DEEE5E3-5396-42D9-B614-721E880FA818}" type="pres">
      <dgm:prSet presAssocID="{BBA06713-D425-44B1-AD10-CCE1D14A8998}" presName="rootConnector" presStyleLbl="node2" presStyleIdx="0" presStyleCnt="2"/>
      <dgm:spPr/>
    </dgm:pt>
    <dgm:pt modelId="{9A873D67-DF90-4BCB-8DEF-27E17E64D99D}" type="pres">
      <dgm:prSet presAssocID="{BBA06713-D425-44B1-AD10-CCE1D14A8998}" presName="hierChild4" presStyleCnt="0"/>
      <dgm:spPr/>
    </dgm:pt>
    <dgm:pt modelId="{FF6F7818-AFC3-4071-9A1D-442B75319BE1}" type="pres">
      <dgm:prSet presAssocID="{BBA06713-D425-44B1-AD10-CCE1D14A8998}" presName="hierChild5" presStyleCnt="0"/>
      <dgm:spPr/>
    </dgm:pt>
    <dgm:pt modelId="{069B5BF1-C177-42FC-9DC4-9ECDCF818F8F}" type="pres">
      <dgm:prSet presAssocID="{396A88EB-CA1D-495F-ABA0-CA1EC925C02F}" presName="Name37" presStyleLbl="parChTrans1D2" presStyleIdx="1" presStyleCnt="2"/>
      <dgm:spPr/>
    </dgm:pt>
    <dgm:pt modelId="{6F542859-9F5C-4514-855D-F634DF3B3A5B}" type="pres">
      <dgm:prSet presAssocID="{7A5680C2-8085-447B-81A5-2A0C24E1509B}" presName="hierRoot2" presStyleCnt="0">
        <dgm:presLayoutVars>
          <dgm:hierBranch val="init"/>
        </dgm:presLayoutVars>
      </dgm:prSet>
      <dgm:spPr/>
    </dgm:pt>
    <dgm:pt modelId="{984FE92E-4002-4ECE-8AA0-8C4EDEE5199C}" type="pres">
      <dgm:prSet presAssocID="{7A5680C2-8085-447B-81A5-2A0C24E1509B}" presName="rootComposite" presStyleCnt="0"/>
      <dgm:spPr/>
    </dgm:pt>
    <dgm:pt modelId="{A458402B-20E1-4655-811E-31F92204C5E5}" type="pres">
      <dgm:prSet presAssocID="{7A5680C2-8085-447B-81A5-2A0C24E1509B}" presName="rootText" presStyleLbl="node2" presStyleIdx="1" presStyleCnt="2">
        <dgm:presLayoutVars>
          <dgm:chPref val="3"/>
        </dgm:presLayoutVars>
      </dgm:prSet>
      <dgm:spPr/>
    </dgm:pt>
    <dgm:pt modelId="{BD9E0ABD-8D1A-451D-BC52-08083CD22238}" type="pres">
      <dgm:prSet presAssocID="{7A5680C2-8085-447B-81A5-2A0C24E1509B}" presName="rootConnector" presStyleLbl="node2" presStyleIdx="1" presStyleCnt="2"/>
      <dgm:spPr/>
    </dgm:pt>
    <dgm:pt modelId="{BAA1D31D-C0FC-4CBA-9E7A-E77EEB792589}" type="pres">
      <dgm:prSet presAssocID="{7A5680C2-8085-447B-81A5-2A0C24E1509B}" presName="hierChild4" presStyleCnt="0"/>
      <dgm:spPr/>
    </dgm:pt>
    <dgm:pt modelId="{98F68DBA-9574-4313-8599-727FDD7A61DB}" type="pres">
      <dgm:prSet presAssocID="{7A5680C2-8085-447B-81A5-2A0C24E1509B}" presName="hierChild5" presStyleCnt="0"/>
      <dgm:spPr/>
    </dgm:pt>
    <dgm:pt modelId="{2A508B3A-6D88-4F96-9D50-57034FA4E9AF}" type="pres">
      <dgm:prSet presAssocID="{9A0F2BDA-988F-43BD-9CFA-8AC2D5B8662F}" presName="hierChild3" presStyleCnt="0"/>
      <dgm:spPr/>
    </dgm:pt>
  </dgm:ptLst>
  <dgm:cxnLst>
    <dgm:cxn modelId="{F956C94B-53BB-4450-A0CD-D43DD2C34DD1}" srcId="{9A0F2BDA-988F-43BD-9CFA-8AC2D5B8662F}" destId="{7A5680C2-8085-447B-81A5-2A0C24E1509B}" srcOrd="1" destOrd="0" parTransId="{396A88EB-CA1D-495F-ABA0-CA1EC925C02F}" sibTransId="{F0ECD1BE-5CB4-45F2-8889-5C852890742E}"/>
    <dgm:cxn modelId="{8EC6985F-C284-4BE3-9783-DDA90C90FEB5}" type="presOf" srcId="{396A88EB-CA1D-495F-ABA0-CA1EC925C02F}" destId="{069B5BF1-C177-42FC-9DC4-9ECDCF818F8F}" srcOrd="0" destOrd="0" presId="urn:microsoft.com/office/officeart/2005/8/layout/orgChart1#1"/>
    <dgm:cxn modelId="{550DADFA-1DB8-42C8-B0F7-16E3FFC6BCA8}" type="presOf" srcId="{BBA06713-D425-44B1-AD10-CCE1D14A8998}" destId="{255D2317-FE29-47FE-BBEA-46AEBDF1FF67}" srcOrd="0" destOrd="0" presId="urn:microsoft.com/office/officeart/2005/8/layout/orgChart1#1"/>
    <dgm:cxn modelId="{7B8A662E-9342-41CD-A32F-B8BCCB21478F}" srcId="{F1919227-86AF-4242-BF12-3EB33E5F3F64}" destId="{9A0F2BDA-988F-43BD-9CFA-8AC2D5B8662F}" srcOrd="0" destOrd="0" parTransId="{50291F91-11BF-4E6A-95FA-C91FB8C47260}" sibTransId="{5BB89C62-B3E9-4527-8D31-3A4421A22994}"/>
    <dgm:cxn modelId="{6381DD00-102F-44AF-85E6-8B6FFD8C46AD}" type="presOf" srcId="{7A5680C2-8085-447B-81A5-2A0C24E1509B}" destId="{A458402B-20E1-4655-811E-31F92204C5E5}" srcOrd="0" destOrd="0" presId="urn:microsoft.com/office/officeart/2005/8/layout/orgChart1#1"/>
    <dgm:cxn modelId="{5497226E-6D34-45E3-9BB2-D8BADB830CBD}" srcId="{9A0F2BDA-988F-43BD-9CFA-8AC2D5B8662F}" destId="{BBA06713-D425-44B1-AD10-CCE1D14A8998}" srcOrd="0" destOrd="0" parTransId="{DA7445E2-6F99-41BF-857B-1CCCA0F92AFE}" sibTransId="{911591AA-772E-45EE-A416-F743CAA89A92}"/>
    <dgm:cxn modelId="{2A122C1F-B116-4C89-945E-7F770609BBC0}" type="presOf" srcId="{9A0F2BDA-988F-43BD-9CFA-8AC2D5B8662F}" destId="{167C5CC5-0020-4F6B-B973-C5C83A6DEFFE}" srcOrd="1" destOrd="0" presId="urn:microsoft.com/office/officeart/2005/8/layout/orgChart1#1"/>
    <dgm:cxn modelId="{BC47DD66-0F86-4BC9-8005-D15884424107}" type="presOf" srcId="{9A0F2BDA-988F-43BD-9CFA-8AC2D5B8662F}" destId="{4FEA9F16-4D81-461C-9201-7B05CE9606B4}" srcOrd="0" destOrd="0" presId="urn:microsoft.com/office/officeart/2005/8/layout/orgChart1#1"/>
    <dgm:cxn modelId="{2097CAD8-EB9A-4FA6-8D87-A472D4072192}" type="presOf" srcId="{BBA06713-D425-44B1-AD10-CCE1D14A8998}" destId="{8DEEE5E3-5396-42D9-B614-721E880FA818}" srcOrd="1" destOrd="0" presId="urn:microsoft.com/office/officeart/2005/8/layout/orgChart1#1"/>
    <dgm:cxn modelId="{47378AB9-5466-4C9F-A7C6-40A2D201CE89}" type="presOf" srcId="{7A5680C2-8085-447B-81A5-2A0C24E1509B}" destId="{BD9E0ABD-8D1A-451D-BC52-08083CD22238}" srcOrd="1" destOrd="0" presId="urn:microsoft.com/office/officeart/2005/8/layout/orgChart1#1"/>
    <dgm:cxn modelId="{CB1C7EA7-1C4F-4B4B-874F-62AC03595598}" type="presOf" srcId="{DA7445E2-6F99-41BF-857B-1CCCA0F92AFE}" destId="{CB58F535-76C7-4623-BCAD-D613297292ED}" srcOrd="0" destOrd="0" presId="urn:microsoft.com/office/officeart/2005/8/layout/orgChart1#1"/>
    <dgm:cxn modelId="{69760B56-6E7A-4DA7-8131-F8C2CBC70D64}" type="presOf" srcId="{F1919227-86AF-4242-BF12-3EB33E5F3F64}" destId="{3DD9C457-83C4-4D70-A0C8-DA2BA1C83F78}" srcOrd="0" destOrd="0" presId="urn:microsoft.com/office/officeart/2005/8/layout/orgChart1#1"/>
    <dgm:cxn modelId="{B64C1ACD-90D5-4121-910C-E420F4B8CF93}" type="presParOf" srcId="{3DD9C457-83C4-4D70-A0C8-DA2BA1C83F78}" destId="{8CE21E79-9DBA-4838-A429-A6F7471CCC5D}" srcOrd="0" destOrd="0" presId="urn:microsoft.com/office/officeart/2005/8/layout/orgChart1#1"/>
    <dgm:cxn modelId="{A3EC11B8-7A91-4275-B8A5-95BE063D74D0}" type="presParOf" srcId="{8CE21E79-9DBA-4838-A429-A6F7471CCC5D}" destId="{A71D9D74-A978-4158-AA89-41DB864BF60C}" srcOrd="0" destOrd="0" presId="urn:microsoft.com/office/officeart/2005/8/layout/orgChart1#1"/>
    <dgm:cxn modelId="{6EBF0C1A-7CD6-4066-9D5A-3A0D89414675}" type="presParOf" srcId="{A71D9D74-A978-4158-AA89-41DB864BF60C}" destId="{4FEA9F16-4D81-461C-9201-7B05CE9606B4}" srcOrd="0" destOrd="0" presId="urn:microsoft.com/office/officeart/2005/8/layout/orgChart1#1"/>
    <dgm:cxn modelId="{A108595A-EE4A-448F-BBE9-BDD7512842C6}" type="presParOf" srcId="{A71D9D74-A978-4158-AA89-41DB864BF60C}" destId="{167C5CC5-0020-4F6B-B973-C5C83A6DEFFE}" srcOrd="1" destOrd="0" presId="urn:microsoft.com/office/officeart/2005/8/layout/orgChart1#1"/>
    <dgm:cxn modelId="{81838641-1E15-47A5-8155-9B78E8602B61}" type="presParOf" srcId="{8CE21E79-9DBA-4838-A429-A6F7471CCC5D}" destId="{14D19BAF-A7DB-492A-969C-D404E33571C3}" srcOrd="1" destOrd="0" presId="urn:microsoft.com/office/officeart/2005/8/layout/orgChart1#1"/>
    <dgm:cxn modelId="{DD1ACBC6-C7AE-4ACA-B240-B738B645ACFD}" type="presParOf" srcId="{14D19BAF-A7DB-492A-969C-D404E33571C3}" destId="{CB58F535-76C7-4623-BCAD-D613297292ED}" srcOrd="0" destOrd="0" presId="urn:microsoft.com/office/officeart/2005/8/layout/orgChart1#1"/>
    <dgm:cxn modelId="{757FEC28-5078-4E51-9C49-CD96C60C76DB}" type="presParOf" srcId="{14D19BAF-A7DB-492A-969C-D404E33571C3}" destId="{1BC7CE6A-0C06-40F9-B527-3DD45AF97930}" srcOrd="1" destOrd="0" presId="urn:microsoft.com/office/officeart/2005/8/layout/orgChart1#1"/>
    <dgm:cxn modelId="{3C0EBBE8-08B2-4FB9-A5B5-5415DB4010CD}" type="presParOf" srcId="{1BC7CE6A-0C06-40F9-B527-3DD45AF97930}" destId="{5E529E62-EF48-4A3A-8528-2D09A4660DF4}" srcOrd="0" destOrd="0" presId="urn:microsoft.com/office/officeart/2005/8/layout/orgChart1#1"/>
    <dgm:cxn modelId="{B5675F92-2E6A-4C7C-9B19-EEACB07BA4B3}" type="presParOf" srcId="{5E529E62-EF48-4A3A-8528-2D09A4660DF4}" destId="{255D2317-FE29-47FE-BBEA-46AEBDF1FF67}" srcOrd="0" destOrd="0" presId="urn:microsoft.com/office/officeart/2005/8/layout/orgChart1#1"/>
    <dgm:cxn modelId="{D17CBFE5-A3B0-43B0-8FB8-8232E443A310}" type="presParOf" srcId="{5E529E62-EF48-4A3A-8528-2D09A4660DF4}" destId="{8DEEE5E3-5396-42D9-B614-721E880FA818}" srcOrd="1" destOrd="0" presId="urn:microsoft.com/office/officeart/2005/8/layout/orgChart1#1"/>
    <dgm:cxn modelId="{31A5F125-916B-450A-97C0-9F289F4F9936}" type="presParOf" srcId="{1BC7CE6A-0C06-40F9-B527-3DD45AF97930}" destId="{9A873D67-DF90-4BCB-8DEF-27E17E64D99D}" srcOrd="1" destOrd="0" presId="urn:microsoft.com/office/officeart/2005/8/layout/orgChart1#1"/>
    <dgm:cxn modelId="{EE22BAD4-DAEC-4C7D-9268-3F39BDE44F93}" type="presParOf" srcId="{1BC7CE6A-0C06-40F9-B527-3DD45AF97930}" destId="{FF6F7818-AFC3-4071-9A1D-442B75319BE1}" srcOrd="2" destOrd="0" presId="urn:microsoft.com/office/officeart/2005/8/layout/orgChart1#1"/>
    <dgm:cxn modelId="{E39BBF05-A562-4796-B0DB-5030BB963381}" type="presParOf" srcId="{14D19BAF-A7DB-492A-969C-D404E33571C3}" destId="{069B5BF1-C177-42FC-9DC4-9ECDCF818F8F}" srcOrd="2" destOrd="0" presId="urn:microsoft.com/office/officeart/2005/8/layout/orgChart1#1"/>
    <dgm:cxn modelId="{BB03831C-C125-41B3-B6E9-ECAC9F1A2970}" type="presParOf" srcId="{14D19BAF-A7DB-492A-969C-D404E33571C3}" destId="{6F542859-9F5C-4514-855D-F634DF3B3A5B}" srcOrd="3" destOrd="0" presId="urn:microsoft.com/office/officeart/2005/8/layout/orgChart1#1"/>
    <dgm:cxn modelId="{CB58035D-B881-47DE-825C-528A87C7CBDA}" type="presParOf" srcId="{6F542859-9F5C-4514-855D-F634DF3B3A5B}" destId="{984FE92E-4002-4ECE-8AA0-8C4EDEE5199C}" srcOrd="0" destOrd="0" presId="urn:microsoft.com/office/officeart/2005/8/layout/orgChart1#1"/>
    <dgm:cxn modelId="{B426C664-6176-4BF4-8528-AF569D1D14D7}" type="presParOf" srcId="{984FE92E-4002-4ECE-8AA0-8C4EDEE5199C}" destId="{A458402B-20E1-4655-811E-31F92204C5E5}" srcOrd="0" destOrd="0" presId="urn:microsoft.com/office/officeart/2005/8/layout/orgChart1#1"/>
    <dgm:cxn modelId="{66AE7DAD-C834-4500-B319-D886FD20E8F8}" type="presParOf" srcId="{984FE92E-4002-4ECE-8AA0-8C4EDEE5199C}" destId="{BD9E0ABD-8D1A-451D-BC52-08083CD22238}" srcOrd="1" destOrd="0" presId="urn:microsoft.com/office/officeart/2005/8/layout/orgChart1#1"/>
    <dgm:cxn modelId="{95B132A7-FC5E-43AE-AE25-489B841D3F3E}" type="presParOf" srcId="{6F542859-9F5C-4514-855D-F634DF3B3A5B}" destId="{BAA1D31D-C0FC-4CBA-9E7A-E77EEB792589}" srcOrd="1" destOrd="0" presId="urn:microsoft.com/office/officeart/2005/8/layout/orgChart1#1"/>
    <dgm:cxn modelId="{9E071809-690B-488C-A5C1-9C2734A13721}" type="presParOf" srcId="{6F542859-9F5C-4514-855D-F634DF3B3A5B}" destId="{98F68DBA-9574-4313-8599-727FDD7A61DB}" srcOrd="2" destOrd="0" presId="urn:microsoft.com/office/officeart/2005/8/layout/orgChart1#1"/>
    <dgm:cxn modelId="{4813BB4E-43C5-4ADE-85B1-18350374CA09}" type="presParOf" srcId="{8CE21E79-9DBA-4838-A429-A6F7471CCC5D}" destId="{2A508B3A-6D88-4F96-9D50-57034FA4E9AF}" srcOrd="2" destOrd="0" presId="urn:microsoft.com/office/officeart/2005/8/layout/orgChart1#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07478E-912A-44BD-AACC-6E2A573D7CA3}" type="doc">
      <dgm:prSet loTypeId="urn:microsoft.com/office/officeart/2005/8/layout/orgChart1#2" qsTypeId="urn:microsoft.com/office/officeart/2005/8/quickstyle/simple5#1" csTypeId="urn:microsoft.com/office/officeart/2005/8/colors/accent1_2#2"/>
      <dgm:spPr/>
    </dgm:pt>
    <dgm:pt modelId="{FD936B89-609F-43BA-821D-B0BDEE4B8185}">
      <dgm:prSet phldr="0"/>
      <dgm:spPr/>
      <dgm:t>
        <a:bodyPr wrap="square" anchor="ctr"/>
        <a:lstStyle>
          <a:lvl2pPr marL="285750" indent="-285750">
            <a:defRPr sz="3510"/>
          </a:lvl2pPr>
          <a:lvl3pPr marL="571500" indent="-285750">
            <a:defRPr sz="3510"/>
          </a:lvl3pPr>
          <a:lvl4pPr marL="857250" indent="-285750">
            <a:defRPr sz="3510"/>
          </a:lvl4pPr>
          <a:lvl5pPr marL="1143000" indent="-285750">
            <a:defRPr sz="3510"/>
          </a:lvl5pPr>
          <a:lvl6pPr marL="1428750" indent="-285750">
            <a:defRPr sz="3510"/>
          </a:lvl6pPr>
          <a:lvl7pPr marL="1714500" indent="-285750">
            <a:defRPr sz="3510"/>
          </a:lvl7pPr>
          <a:lvl8pPr marL="2000250" indent="-285750">
            <a:defRPr sz="3510"/>
          </a:lvl8pPr>
          <a:lvl9pPr marL="2286000" indent="-285750">
            <a:defRPr sz="3510"/>
          </a:lvl9pPr>
        </a:lstStyle>
        <a:p>
          <a:pPr algn="ctr"/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第一轮</a:t>
          </a:r>
        </a:p>
        <a:p>
          <a:pPr algn="ctr"/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占股</a:t>
          </a:r>
          <a:r>
            <a:rPr lang="en-US" alt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100</a:t>
          </a:r>
        </a:p>
      </dgm:t>
    </dgm:pt>
    <dgm:pt modelId="{A5B3FC4A-41A1-494A-B010-6D050F393EBD}" cxnId="{EC30BF74-F36C-4A03-A81F-C66228F9F3DB}" type="parTrans">
      <dgm:prSet/>
      <dgm:spPr/>
      <dgm:t>
        <a:bodyPr/>
        <a:lstStyle/>
        <a:p>
          <a:endParaRPr lang="zh-CN" altLang="en-US"/>
        </a:p>
      </dgm:t>
    </dgm:pt>
    <dgm:pt modelId="{F0DB5F47-5EDC-4465-BC72-1D56435158C5}" cxnId="{EC30BF74-F36C-4A03-A81F-C66228F9F3DB}" type="sibTrans">
      <dgm:prSet/>
      <dgm:spPr/>
      <dgm:t>
        <a:bodyPr/>
        <a:lstStyle/>
        <a:p>
          <a:endParaRPr lang="zh-CN" altLang="en-US"/>
        </a:p>
      </dgm:t>
    </dgm:pt>
    <dgm:pt modelId="{D7C217FC-DA8C-4392-B5EE-CE100A0C12A7}">
      <dgm:prSet phldr="0"/>
      <dgm:spPr/>
      <dgm:t>
        <a:bodyPr wrap="square" lIns="19685" tIns="19685" rIns="19685" bIns="19685" anchor="ctr"/>
        <a:lstStyle>
          <a:lvl2pPr marL="228600" indent="-228600">
            <a:defRPr sz="2400"/>
          </a:lvl2pPr>
          <a:lvl3pPr marL="457200" indent="-228600">
            <a:defRPr sz="2400"/>
          </a:lvl3pPr>
          <a:lvl4pPr marL="685800" indent="-228600">
            <a:defRPr sz="2400"/>
          </a:lvl4pPr>
          <a:lvl5pPr marL="914400" indent="-228600">
            <a:defRPr sz="2400"/>
          </a:lvl5pPr>
          <a:lvl6pPr marL="1143000" indent="-228600">
            <a:defRPr sz="2400"/>
          </a:lvl6pPr>
          <a:lvl7pPr marL="1371600" indent="-228600">
            <a:defRPr sz="2400"/>
          </a:lvl7pPr>
          <a:lvl8pPr marL="1600200" indent="-228600">
            <a:defRPr sz="2400"/>
          </a:lvl8pPr>
          <a:lvl9pPr marL="1828800" indent="-228600">
            <a:defRPr sz="24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第一个占股</a:t>
          </a:r>
          <a:r>
            <a:rPr lang="en-US" alt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80</a:t>
          </a:r>
        </a:p>
      </dgm:t>
    </dgm:pt>
    <dgm:pt modelId="{1F1889A2-803E-4BD9-AA0A-4A5C94CDFBCB}" cxnId="{61202CC5-123D-4820-8B1E-98CF461526E9}" type="parTrans">
      <dgm:prSet/>
      <dgm:spPr/>
      <dgm:t>
        <a:bodyPr/>
        <a:lstStyle/>
        <a:p>
          <a:endParaRPr lang="zh-CN" altLang="en-US"/>
        </a:p>
      </dgm:t>
    </dgm:pt>
    <dgm:pt modelId="{5DC43DCB-CD67-4D52-AE9B-F8315BAE264A}" cxnId="{61202CC5-123D-4820-8B1E-98CF461526E9}" type="sibTrans">
      <dgm:prSet/>
      <dgm:spPr/>
      <dgm:t>
        <a:bodyPr/>
        <a:lstStyle/>
        <a:p>
          <a:endParaRPr lang="zh-CN" altLang="en-US"/>
        </a:p>
      </dgm:t>
    </dgm:pt>
    <dgm:pt modelId="{D0361658-19D2-4DAC-A545-D8D3A4966899}">
      <dgm:prSet phldr="0"/>
      <dgm:spPr/>
      <dgm:t>
        <a:bodyPr wrap="square" lIns="19685" tIns="19685" rIns="19685" bIns="19685" anchor="ctr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第二个</a:t>
          </a:r>
          <a:r>
            <a:rPr lang="zh-CN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占股</a:t>
          </a:r>
          <a:r>
            <a:rPr lang="en-US" altLang="zh-CN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70</a:t>
          </a:r>
          <a:endParaRPr lang="zh-CN" dirty="0">
            <a:latin typeface="方正正粗黑简体" panose="02000000000000000000" pitchFamily="2" charset="-122"/>
            <a:ea typeface="方正正粗黑简体" panose="02000000000000000000" pitchFamily="2" charset="-122"/>
          </a:endParaRPr>
        </a:p>
      </dgm:t>
    </dgm:pt>
    <dgm:pt modelId="{C46B6A88-948C-47D7-9938-17A8CF5A40C1}" cxnId="{8504A3FF-5308-403C-8A2E-C7FF85C89A22}" type="parTrans">
      <dgm:prSet/>
      <dgm:spPr/>
      <dgm:t>
        <a:bodyPr/>
        <a:lstStyle/>
        <a:p>
          <a:endParaRPr lang="zh-CN" altLang="en-US"/>
        </a:p>
      </dgm:t>
    </dgm:pt>
    <dgm:pt modelId="{79D9E711-653E-4E76-AC1E-AA863C33B1FF}" cxnId="{8504A3FF-5308-403C-8A2E-C7FF85C89A22}" type="sibTrans">
      <dgm:prSet/>
      <dgm:spPr/>
      <dgm:t>
        <a:bodyPr/>
        <a:lstStyle/>
        <a:p>
          <a:endParaRPr lang="zh-CN" altLang="en-US"/>
        </a:p>
      </dgm:t>
    </dgm:pt>
    <dgm:pt modelId="{AD6C26EB-E219-4864-ADD1-65709C5DEB4C}">
      <dgm:prSet phldr="0"/>
      <dgm:spPr/>
      <dgm:t>
        <a:bodyPr wrap="square" lIns="19685" tIns="19685" rIns="19685" bIns="19685" anchor="ctr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第三个</a:t>
          </a:r>
          <a:r>
            <a:rPr lang="zh-CN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占股</a:t>
          </a:r>
          <a:r>
            <a:rPr lang="en-US" altLang="zh-CN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60</a:t>
          </a:r>
          <a:endParaRPr lang="zh-CN">
            <a:latin typeface="方正正粗黑简体" panose="02000000000000000000" pitchFamily="2" charset="-122"/>
            <a:ea typeface="方正正粗黑简体" panose="02000000000000000000" pitchFamily="2" charset="-122"/>
          </a:endParaRPr>
        </a:p>
      </dgm:t>
    </dgm:pt>
    <dgm:pt modelId="{58BBAB57-ADE7-4144-934C-13C4C5383212}" cxnId="{58268F31-4661-4461-809C-497FC7322348}" type="parTrans">
      <dgm:prSet/>
      <dgm:spPr/>
      <dgm:t>
        <a:bodyPr/>
        <a:lstStyle/>
        <a:p>
          <a:endParaRPr lang="zh-CN" altLang="en-US"/>
        </a:p>
      </dgm:t>
    </dgm:pt>
    <dgm:pt modelId="{E42FD193-73D2-483D-A02A-71E855C426CD}" cxnId="{58268F31-4661-4461-809C-497FC7322348}" type="sibTrans">
      <dgm:prSet/>
      <dgm:spPr/>
      <dgm:t>
        <a:bodyPr/>
        <a:lstStyle/>
        <a:p>
          <a:endParaRPr lang="zh-CN" altLang="en-US"/>
        </a:p>
      </dgm:t>
    </dgm:pt>
    <dgm:pt modelId="{FB21DE20-2225-40E9-BD7F-69F9B68AE71D}" type="pres">
      <dgm:prSet presAssocID="{6607478E-912A-44BD-AACC-6E2A573D7CA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D3A929-638A-4077-B55B-6B02C34D387E}" type="pres">
      <dgm:prSet presAssocID="{FD936B89-609F-43BA-821D-B0BDEE4B8185}" presName="hierRoot1" presStyleCnt="0">
        <dgm:presLayoutVars>
          <dgm:hierBranch val="init"/>
        </dgm:presLayoutVars>
      </dgm:prSet>
      <dgm:spPr/>
    </dgm:pt>
    <dgm:pt modelId="{24C18C25-528B-4B4E-AE40-F1CDC23FDC55}" type="pres">
      <dgm:prSet presAssocID="{FD936B89-609F-43BA-821D-B0BDEE4B8185}" presName="rootComposite1" presStyleCnt="0"/>
      <dgm:spPr/>
    </dgm:pt>
    <dgm:pt modelId="{6BD22E89-719D-40EE-A46B-F8A6320B8B5A}" type="pres">
      <dgm:prSet presAssocID="{FD936B89-609F-43BA-821D-B0BDEE4B8185}" presName="rootText1" presStyleLbl="node0" presStyleIdx="0" presStyleCnt="1">
        <dgm:presLayoutVars>
          <dgm:chPref val="3"/>
        </dgm:presLayoutVars>
      </dgm:prSet>
      <dgm:spPr/>
    </dgm:pt>
    <dgm:pt modelId="{BC6FFFB7-07C7-4CAC-94A9-2263530A5B33}" type="pres">
      <dgm:prSet presAssocID="{FD936B89-609F-43BA-821D-B0BDEE4B8185}" presName="rootConnector1" presStyleLbl="node1" presStyleIdx="0" presStyleCnt="0"/>
      <dgm:spPr/>
    </dgm:pt>
    <dgm:pt modelId="{199A78A8-E354-403F-8BEA-67D5835A7CDF}" type="pres">
      <dgm:prSet presAssocID="{FD936B89-609F-43BA-821D-B0BDEE4B8185}" presName="hierChild2" presStyleCnt="0"/>
      <dgm:spPr/>
    </dgm:pt>
    <dgm:pt modelId="{D627365A-8DCD-4DB5-8CF4-EACF1DFFA0BE}" type="pres">
      <dgm:prSet presAssocID="{1F1889A2-803E-4BD9-AA0A-4A5C94CDFBCB}" presName="Name37" presStyleLbl="parChTrans1D2" presStyleIdx="0" presStyleCnt="3"/>
      <dgm:spPr/>
    </dgm:pt>
    <dgm:pt modelId="{59B40CD4-9DD6-48EE-97A6-FA6D1A174C58}" type="pres">
      <dgm:prSet presAssocID="{D7C217FC-DA8C-4392-B5EE-CE100A0C12A7}" presName="hierRoot2" presStyleCnt="0">
        <dgm:presLayoutVars>
          <dgm:hierBranch val="init"/>
        </dgm:presLayoutVars>
      </dgm:prSet>
      <dgm:spPr/>
    </dgm:pt>
    <dgm:pt modelId="{E09E5E10-F07F-4CF0-97F4-B1E9D6642308}" type="pres">
      <dgm:prSet presAssocID="{D7C217FC-DA8C-4392-B5EE-CE100A0C12A7}" presName="rootComposite" presStyleCnt="0"/>
      <dgm:spPr/>
    </dgm:pt>
    <dgm:pt modelId="{E3740A61-752F-4CB8-ADB7-3D05BC0D0371}" type="pres">
      <dgm:prSet presAssocID="{D7C217FC-DA8C-4392-B5EE-CE100A0C12A7}" presName="rootText" presStyleLbl="node2" presStyleIdx="0" presStyleCnt="3">
        <dgm:presLayoutVars>
          <dgm:chPref val="3"/>
        </dgm:presLayoutVars>
      </dgm:prSet>
      <dgm:spPr/>
    </dgm:pt>
    <dgm:pt modelId="{793B1D9C-6734-49BB-8E96-FB00A4663DAB}" type="pres">
      <dgm:prSet presAssocID="{D7C217FC-DA8C-4392-B5EE-CE100A0C12A7}" presName="rootConnector" presStyleLbl="node2" presStyleIdx="0" presStyleCnt="3"/>
      <dgm:spPr/>
    </dgm:pt>
    <dgm:pt modelId="{9386413E-FC64-4FE8-9B36-FC8869A4D86A}" type="pres">
      <dgm:prSet presAssocID="{D7C217FC-DA8C-4392-B5EE-CE100A0C12A7}" presName="hierChild4" presStyleCnt="0"/>
      <dgm:spPr/>
    </dgm:pt>
    <dgm:pt modelId="{1E3A7C62-C3B8-47A3-BDB5-3C1B22ACD6A3}" type="pres">
      <dgm:prSet presAssocID="{D7C217FC-DA8C-4392-B5EE-CE100A0C12A7}" presName="hierChild5" presStyleCnt="0"/>
      <dgm:spPr/>
    </dgm:pt>
    <dgm:pt modelId="{B01CEC21-04B8-4B91-BD3F-52CD374E430C}" type="pres">
      <dgm:prSet presAssocID="{C46B6A88-948C-47D7-9938-17A8CF5A40C1}" presName="Name37" presStyleLbl="parChTrans1D2" presStyleIdx="1" presStyleCnt="3"/>
      <dgm:spPr/>
    </dgm:pt>
    <dgm:pt modelId="{35410792-A289-4CE4-93D5-E9D82DC69E81}" type="pres">
      <dgm:prSet presAssocID="{D0361658-19D2-4DAC-A545-D8D3A4966899}" presName="hierRoot2" presStyleCnt="0">
        <dgm:presLayoutVars>
          <dgm:hierBranch val="init"/>
        </dgm:presLayoutVars>
      </dgm:prSet>
      <dgm:spPr/>
    </dgm:pt>
    <dgm:pt modelId="{FFC5438E-45E3-466E-A90D-2D6A1AA28B2A}" type="pres">
      <dgm:prSet presAssocID="{D0361658-19D2-4DAC-A545-D8D3A4966899}" presName="rootComposite" presStyleCnt="0"/>
      <dgm:spPr/>
    </dgm:pt>
    <dgm:pt modelId="{1714C81B-6D30-4AF0-9BD7-1A5923AEB4D8}" type="pres">
      <dgm:prSet presAssocID="{D0361658-19D2-4DAC-A545-D8D3A4966899}" presName="rootText" presStyleLbl="node2" presStyleIdx="1" presStyleCnt="3">
        <dgm:presLayoutVars>
          <dgm:chPref val="3"/>
        </dgm:presLayoutVars>
      </dgm:prSet>
      <dgm:spPr/>
    </dgm:pt>
    <dgm:pt modelId="{34B0377D-74EF-4DC9-B8FB-9B42129EBE20}" type="pres">
      <dgm:prSet presAssocID="{D0361658-19D2-4DAC-A545-D8D3A4966899}" presName="rootConnector" presStyleLbl="node2" presStyleIdx="1" presStyleCnt="3"/>
      <dgm:spPr/>
    </dgm:pt>
    <dgm:pt modelId="{A64D110F-AA4C-44B9-AAF0-8BC0928B3E01}" type="pres">
      <dgm:prSet presAssocID="{D0361658-19D2-4DAC-A545-D8D3A4966899}" presName="hierChild4" presStyleCnt="0"/>
      <dgm:spPr/>
    </dgm:pt>
    <dgm:pt modelId="{40C0A11B-6133-4E13-8A9C-3BED88C889B8}" type="pres">
      <dgm:prSet presAssocID="{D0361658-19D2-4DAC-A545-D8D3A4966899}" presName="hierChild5" presStyleCnt="0"/>
      <dgm:spPr/>
    </dgm:pt>
    <dgm:pt modelId="{133CA67F-34CC-4F4C-A020-2CBA90B99233}" type="pres">
      <dgm:prSet presAssocID="{58BBAB57-ADE7-4144-934C-13C4C5383212}" presName="Name37" presStyleLbl="parChTrans1D2" presStyleIdx="2" presStyleCnt="3"/>
      <dgm:spPr/>
    </dgm:pt>
    <dgm:pt modelId="{061011AB-3C03-48B4-925B-C562E1338ABE}" type="pres">
      <dgm:prSet presAssocID="{AD6C26EB-E219-4864-ADD1-65709C5DEB4C}" presName="hierRoot2" presStyleCnt="0">
        <dgm:presLayoutVars>
          <dgm:hierBranch val="init"/>
        </dgm:presLayoutVars>
      </dgm:prSet>
      <dgm:spPr/>
    </dgm:pt>
    <dgm:pt modelId="{4890E1C9-68AF-4FA2-90B6-73214265A97E}" type="pres">
      <dgm:prSet presAssocID="{AD6C26EB-E219-4864-ADD1-65709C5DEB4C}" presName="rootComposite" presStyleCnt="0"/>
      <dgm:spPr/>
    </dgm:pt>
    <dgm:pt modelId="{6574329F-AFA9-4565-915F-F2ADBDCADA19}" type="pres">
      <dgm:prSet presAssocID="{AD6C26EB-E219-4864-ADD1-65709C5DEB4C}" presName="rootText" presStyleLbl="node2" presStyleIdx="2" presStyleCnt="3">
        <dgm:presLayoutVars>
          <dgm:chPref val="3"/>
        </dgm:presLayoutVars>
      </dgm:prSet>
      <dgm:spPr/>
    </dgm:pt>
    <dgm:pt modelId="{69F8A107-5578-465A-85DE-1FF139A5EFD9}" type="pres">
      <dgm:prSet presAssocID="{AD6C26EB-E219-4864-ADD1-65709C5DEB4C}" presName="rootConnector" presStyleLbl="node2" presStyleIdx="2" presStyleCnt="3"/>
      <dgm:spPr/>
    </dgm:pt>
    <dgm:pt modelId="{447495CA-11EC-4F08-AFB0-F599B51D47A8}" type="pres">
      <dgm:prSet presAssocID="{AD6C26EB-E219-4864-ADD1-65709C5DEB4C}" presName="hierChild4" presStyleCnt="0"/>
      <dgm:spPr/>
    </dgm:pt>
    <dgm:pt modelId="{3C5662A6-A5E8-47B4-BC3E-A2D497603CD9}" type="pres">
      <dgm:prSet presAssocID="{AD6C26EB-E219-4864-ADD1-65709C5DEB4C}" presName="hierChild5" presStyleCnt="0"/>
      <dgm:spPr/>
    </dgm:pt>
    <dgm:pt modelId="{6B75CD2B-61D4-46C1-811D-63C18345E60C}" type="pres">
      <dgm:prSet presAssocID="{FD936B89-609F-43BA-821D-B0BDEE4B8185}" presName="hierChild3" presStyleCnt="0"/>
      <dgm:spPr/>
    </dgm:pt>
  </dgm:ptLst>
  <dgm:cxnLst>
    <dgm:cxn modelId="{61202CC5-123D-4820-8B1E-98CF461526E9}" srcId="{FD936B89-609F-43BA-821D-B0BDEE4B8185}" destId="{D7C217FC-DA8C-4392-B5EE-CE100A0C12A7}" srcOrd="0" destOrd="0" parTransId="{1F1889A2-803E-4BD9-AA0A-4A5C94CDFBCB}" sibTransId="{5DC43DCB-CD67-4D52-AE9B-F8315BAE264A}"/>
    <dgm:cxn modelId="{0A3A063C-1711-46FF-A715-F0F5DF1CBEA2}" type="presOf" srcId="{58BBAB57-ADE7-4144-934C-13C4C5383212}" destId="{133CA67F-34CC-4F4C-A020-2CBA90B99233}" srcOrd="0" destOrd="0" presId="urn:microsoft.com/office/officeart/2005/8/layout/orgChart1#2"/>
    <dgm:cxn modelId="{BB1541DC-570F-4675-916E-0D2A0319B6AE}" type="presOf" srcId="{D7C217FC-DA8C-4392-B5EE-CE100A0C12A7}" destId="{793B1D9C-6734-49BB-8E96-FB00A4663DAB}" srcOrd="1" destOrd="0" presId="urn:microsoft.com/office/officeart/2005/8/layout/orgChart1#2"/>
    <dgm:cxn modelId="{EC30BF74-F36C-4A03-A81F-C66228F9F3DB}" srcId="{6607478E-912A-44BD-AACC-6E2A573D7CA3}" destId="{FD936B89-609F-43BA-821D-B0BDEE4B8185}" srcOrd="0" destOrd="0" parTransId="{A5B3FC4A-41A1-494A-B010-6D050F393EBD}" sibTransId="{F0DB5F47-5EDC-4465-BC72-1D56435158C5}"/>
    <dgm:cxn modelId="{8504A3FF-5308-403C-8A2E-C7FF85C89A22}" srcId="{FD936B89-609F-43BA-821D-B0BDEE4B8185}" destId="{D0361658-19D2-4DAC-A545-D8D3A4966899}" srcOrd="1" destOrd="0" parTransId="{C46B6A88-948C-47D7-9938-17A8CF5A40C1}" sibTransId="{79D9E711-653E-4E76-AC1E-AA863C33B1FF}"/>
    <dgm:cxn modelId="{34C95F2D-8785-4C13-A8FC-B0CD7317783A}" type="presOf" srcId="{AD6C26EB-E219-4864-ADD1-65709C5DEB4C}" destId="{6574329F-AFA9-4565-915F-F2ADBDCADA19}" srcOrd="0" destOrd="0" presId="urn:microsoft.com/office/officeart/2005/8/layout/orgChart1#2"/>
    <dgm:cxn modelId="{622FD796-B6E7-463A-8D37-D3162F44964B}" type="presOf" srcId="{D7C217FC-DA8C-4392-B5EE-CE100A0C12A7}" destId="{E3740A61-752F-4CB8-ADB7-3D05BC0D0371}" srcOrd="0" destOrd="0" presId="urn:microsoft.com/office/officeart/2005/8/layout/orgChart1#2"/>
    <dgm:cxn modelId="{27000F22-016B-440B-A620-6B0E31B0CE36}" type="presOf" srcId="{6607478E-912A-44BD-AACC-6E2A573D7CA3}" destId="{FB21DE20-2225-40E9-BD7F-69F9B68AE71D}" srcOrd="0" destOrd="0" presId="urn:microsoft.com/office/officeart/2005/8/layout/orgChart1#2"/>
    <dgm:cxn modelId="{4F35F55C-BF4C-4B38-9592-245A5CFBE442}" type="presOf" srcId="{D0361658-19D2-4DAC-A545-D8D3A4966899}" destId="{34B0377D-74EF-4DC9-B8FB-9B42129EBE20}" srcOrd="1" destOrd="0" presId="urn:microsoft.com/office/officeart/2005/8/layout/orgChart1#2"/>
    <dgm:cxn modelId="{BDB31F3C-E835-4C58-ABA8-D245CA5BE373}" type="presOf" srcId="{FD936B89-609F-43BA-821D-B0BDEE4B8185}" destId="{6BD22E89-719D-40EE-A46B-F8A6320B8B5A}" srcOrd="0" destOrd="0" presId="urn:microsoft.com/office/officeart/2005/8/layout/orgChart1#2"/>
    <dgm:cxn modelId="{7A9DE078-C8BB-49CD-9E93-A4754334842C}" type="presOf" srcId="{FD936B89-609F-43BA-821D-B0BDEE4B8185}" destId="{BC6FFFB7-07C7-4CAC-94A9-2263530A5B33}" srcOrd="1" destOrd="0" presId="urn:microsoft.com/office/officeart/2005/8/layout/orgChart1#2"/>
    <dgm:cxn modelId="{0B414E7C-1738-4CEF-88E9-81A21746ED1A}" type="presOf" srcId="{C46B6A88-948C-47D7-9938-17A8CF5A40C1}" destId="{B01CEC21-04B8-4B91-BD3F-52CD374E430C}" srcOrd="0" destOrd="0" presId="urn:microsoft.com/office/officeart/2005/8/layout/orgChart1#2"/>
    <dgm:cxn modelId="{58268F31-4661-4461-809C-497FC7322348}" srcId="{FD936B89-609F-43BA-821D-B0BDEE4B8185}" destId="{AD6C26EB-E219-4864-ADD1-65709C5DEB4C}" srcOrd="2" destOrd="0" parTransId="{58BBAB57-ADE7-4144-934C-13C4C5383212}" sibTransId="{E42FD193-73D2-483D-A02A-71E855C426CD}"/>
    <dgm:cxn modelId="{2302238C-FB8C-4BB1-AFFC-A1F518E80911}" type="presOf" srcId="{AD6C26EB-E219-4864-ADD1-65709C5DEB4C}" destId="{69F8A107-5578-465A-85DE-1FF139A5EFD9}" srcOrd="1" destOrd="0" presId="urn:microsoft.com/office/officeart/2005/8/layout/orgChart1#2"/>
    <dgm:cxn modelId="{F0BF6DC2-EFAE-4588-BB0A-CC7561160A6B}" type="presOf" srcId="{1F1889A2-803E-4BD9-AA0A-4A5C94CDFBCB}" destId="{D627365A-8DCD-4DB5-8CF4-EACF1DFFA0BE}" srcOrd="0" destOrd="0" presId="urn:microsoft.com/office/officeart/2005/8/layout/orgChart1#2"/>
    <dgm:cxn modelId="{D37417C0-2444-4589-8BDF-435F4E05DDE2}" type="presOf" srcId="{D0361658-19D2-4DAC-A545-D8D3A4966899}" destId="{1714C81B-6D30-4AF0-9BD7-1A5923AEB4D8}" srcOrd="0" destOrd="0" presId="urn:microsoft.com/office/officeart/2005/8/layout/orgChart1#2"/>
    <dgm:cxn modelId="{1486FD88-2E08-4451-9EA0-7F5D045FFD8A}" type="presParOf" srcId="{FB21DE20-2225-40E9-BD7F-69F9B68AE71D}" destId="{38D3A929-638A-4077-B55B-6B02C34D387E}" srcOrd="0" destOrd="0" presId="urn:microsoft.com/office/officeart/2005/8/layout/orgChart1#2"/>
    <dgm:cxn modelId="{6C0C1573-A6C3-4FAD-A62E-DFB2AC47B323}" type="presParOf" srcId="{38D3A929-638A-4077-B55B-6B02C34D387E}" destId="{24C18C25-528B-4B4E-AE40-F1CDC23FDC55}" srcOrd="0" destOrd="0" presId="urn:microsoft.com/office/officeart/2005/8/layout/orgChart1#2"/>
    <dgm:cxn modelId="{5BD8AD59-A53B-4307-AEE5-60059B53F21E}" type="presParOf" srcId="{24C18C25-528B-4B4E-AE40-F1CDC23FDC55}" destId="{6BD22E89-719D-40EE-A46B-F8A6320B8B5A}" srcOrd="0" destOrd="0" presId="urn:microsoft.com/office/officeart/2005/8/layout/orgChart1#2"/>
    <dgm:cxn modelId="{B32F9B9A-D4A4-46A2-9198-2FCC5B48DB21}" type="presParOf" srcId="{24C18C25-528B-4B4E-AE40-F1CDC23FDC55}" destId="{BC6FFFB7-07C7-4CAC-94A9-2263530A5B33}" srcOrd="1" destOrd="0" presId="urn:microsoft.com/office/officeart/2005/8/layout/orgChart1#2"/>
    <dgm:cxn modelId="{CAA9C3DD-2AEB-4AB2-A9A3-1D94CFF48B39}" type="presParOf" srcId="{38D3A929-638A-4077-B55B-6B02C34D387E}" destId="{199A78A8-E354-403F-8BEA-67D5835A7CDF}" srcOrd="1" destOrd="0" presId="urn:microsoft.com/office/officeart/2005/8/layout/orgChart1#2"/>
    <dgm:cxn modelId="{D3CF5D77-3E6F-4E52-A949-8E5FFE905EDC}" type="presParOf" srcId="{199A78A8-E354-403F-8BEA-67D5835A7CDF}" destId="{D627365A-8DCD-4DB5-8CF4-EACF1DFFA0BE}" srcOrd="0" destOrd="0" presId="urn:microsoft.com/office/officeart/2005/8/layout/orgChart1#2"/>
    <dgm:cxn modelId="{7ECBC5BF-4B3C-4015-A748-5D2DAF77338B}" type="presParOf" srcId="{199A78A8-E354-403F-8BEA-67D5835A7CDF}" destId="{59B40CD4-9DD6-48EE-97A6-FA6D1A174C58}" srcOrd="1" destOrd="0" presId="urn:microsoft.com/office/officeart/2005/8/layout/orgChart1#2"/>
    <dgm:cxn modelId="{A2790336-440F-40EF-88D6-E85D0630E021}" type="presParOf" srcId="{59B40CD4-9DD6-48EE-97A6-FA6D1A174C58}" destId="{E09E5E10-F07F-4CF0-97F4-B1E9D6642308}" srcOrd="0" destOrd="0" presId="urn:microsoft.com/office/officeart/2005/8/layout/orgChart1#2"/>
    <dgm:cxn modelId="{540E2322-C09F-4609-A7BB-8D27ECD28FD8}" type="presParOf" srcId="{E09E5E10-F07F-4CF0-97F4-B1E9D6642308}" destId="{E3740A61-752F-4CB8-ADB7-3D05BC0D0371}" srcOrd="0" destOrd="0" presId="urn:microsoft.com/office/officeart/2005/8/layout/orgChart1#2"/>
    <dgm:cxn modelId="{0E1320A7-5B80-4F9D-9825-0F04CCA4D133}" type="presParOf" srcId="{E09E5E10-F07F-4CF0-97F4-B1E9D6642308}" destId="{793B1D9C-6734-49BB-8E96-FB00A4663DAB}" srcOrd="1" destOrd="0" presId="urn:microsoft.com/office/officeart/2005/8/layout/orgChart1#2"/>
    <dgm:cxn modelId="{58A31D66-2801-4A46-9573-14D279F64CF5}" type="presParOf" srcId="{59B40CD4-9DD6-48EE-97A6-FA6D1A174C58}" destId="{9386413E-FC64-4FE8-9B36-FC8869A4D86A}" srcOrd="1" destOrd="0" presId="urn:microsoft.com/office/officeart/2005/8/layout/orgChart1#2"/>
    <dgm:cxn modelId="{4702C4B4-3AEB-4DF9-A118-D008B3EF6558}" type="presParOf" srcId="{59B40CD4-9DD6-48EE-97A6-FA6D1A174C58}" destId="{1E3A7C62-C3B8-47A3-BDB5-3C1B22ACD6A3}" srcOrd="2" destOrd="0" presId="urn:microsoft.com/office/officeart/2005/8/layout/orgChart1#2"/>
    <dgm:cxn modelId="{D2F70AB8-1E61-4F0F-A533-9E5E38025CD2}" type="presParOf" srcId="{199A78A8-E354-403F-8BEA-67D5835A7CDF}" destId="{B01CEC21-04B8-4B91-BD3F-52CD374E430C}" srcOrd="2" destOrd="0" presId="urn:microsoft.com/office/officeart/2005/8/layout/orgChart1#2"/>
    <dgm:cxn modelId="{0F0CCDD3-82B1-4B68-A3CD-9969061BB274}" type="presParOf" srcId="{199A78A8-E354-403F-8BEA-67D5835A7CDF}" destId="{35410792-A289-4CE4-93D5-E9D82DC69E81}" srcOrd="3" destOrd="0" presId="urn:microsoft.com/office/officeart/2005/8/layout/orgChart1#2"/>
    <dgm:cxn modelId="{BDD64AB8-9DA1-41C9-BC82-5D2A716DF6A8}" type="presParOf" srcId="{35410792-A289-4CE4-93D5-E9D82DC69E81}" destId="{FFC5438E-45E3-466E-A90D-2D6A1AA28B2A}" srcOrd="0" destOrd="0" presId="urn:microsoft.com/office/officeart/2005/8/layout/orgChart1#2"/>
    <dgm:cxn modelId="{3E3C0ABE-6412-4FE7-8930-A559B0794DA9}" type="presParOf" srcId="{FFC5438E-45E3-466E-A90D-2D6A1AA28B2A}" destId="{1714C81B-6D30-4AF0-9BD7-1A5923AEB4D8}" srcOrd="0" destOrd="0" presId="urn:microsoft.com/office/officeart/2005/8/layout/orgChart1#2"/>
    <dgm:cxn modelId="{9383685A-9F90-4004-8BD9-D06F3160EC29}" type="presParOf" srcId="{FFC5438E-45E3-466E-A90D-2D6A1AA28B2A}" destId="{34B0377D-74EF-4DC9-B8FB-9B42129EBE20}" srcOrd="1" destOrd="0" presId="urn:microsoft.com/office/officeart/2005/8/layout/orgChart1#2"/>
    <dgm:cxn modelId="{96C3A24E-8A50-4411-8D30-4387869F147B}" type="presParOf" srcId="{35410792-A289-4CE4-93D5-E9D82DC69E81}" destId="{A64D110F-AA4C-44B9-AAF0-8BC0928B3E01}" srcOrd="1" destOrd="0" presId="urn:microsoft.com/office/officeart/2005/8/layout/orgChart1#2"/>
    <dgm:cxn modelId="{966F3C2B-FAE6-4DFC-B75C-EF11E4C9BC25}" type="presParOf" srcId="{35410792-A289-4CE4-93D5-E9D82DC69E81}" destId="{40C0A11B-6133-4E13-8A9C-3BED88C889B8}" srcOrd="2" destOrd="0" presId="urn:microsoft.com/office/officeart/2005/8/layout/orgChart1#2"/>
    <dgm:cxn modelId="{36A5E213-3EF9-4052-8A85-F948C8E32D95}" type="presParOf" srcId="{199A78A8-E354-403F-8BEA-67D5835A7CDF}" destId="{133CA67F-34CC-4F4C-A020-2CBA90B99233}" srcOrd="4" destOrd="0" presId="urn:microsoft.com/office/officeart/2005/8/layout/orgChart1#2"/>
    <dgm:cxn modelId="{26554CC1-A9FD-471C-9ADC-D2AA279150AB}" type="presParOf" srcId="{199A78A8-E354-403F-8BEA-67D5835A7CDF}" destId="{061011AB-3C03-48B4-925B-C562E1338ABE}" srcOrd="5" destOrd="0" presId="urn:microsoft.com/office/officeart/2005/8/layout/orgChart1#2"/>
    <dgm:cxn modelId="{FD48D76E-081F-4A70-97B8-524E2D8FDEDA}" type="presParOf" srcId="{061011AB-3C03-48B4-925B-C562E1338ABE}" destId="{4890E1C9-68AF-4FA2-90B6-73214265A97E}" srcOrd="0" destOrd="0" presId="urn:microsoft.com/office/officeart/2005/8/layout/orgChart1#2"/>
    <dgm:cxn modelId="{91CD1367-230D-425F-B022-16AC6EC638BC}" type="presParOf" srcId="{4890E1C9-68AF-4FA2-90B6-73214265A97E}" destId="{6574329F-AFA9-4565-915F-F2ADBDCADA19}" srcOrd="0" destOrd="0" presId="urn:microsoft.com/office/officeart/2005/8/layout/orgChart1#2"/>
    <dgm:cxn modelId="{945A6EA8-A584-4CBA-A1C9-FB21487E20B6}" type="presParOf" srcId="{4890E1C9-68AF-4FA2-90B6-73214265A97E}" destId="{69F8A107-5578-465A-85DE-1FF139A5EFD9}" srcOrd="1" destOrd="0" presId="urn:microsoft.com/office/officeart/2005/8/layout/orgChart1#2"/>
    <dgm:cxn modelId="{C0B029FA-064E-4191-9E3D-DE626F26EBC9}" type="presParOf" srcId="{061011AB-3C03-48B4-925B-C562E1338ABE}" destId="{447495CA-11EC-4F08-AFB0-F599B51D47A8}" srcOrd="1" destOrd="0" presId="urn:microsoft.com/office/officeart/2005/8/layout/orgChart1#2"/>
    <dgm:cxn modelId="{59142F20-913A-44D9-8C7A-A36EE0DE31AE}" type="presParOf" srcId="{061011AB-3C03-48B4-925B-C562E1338ABE}" destId="{3C5662A6-A5E8-47B4-BC3E-A2D497603CD9}" srcOrd="2" destOrd="0" presId="urn:microsoft.com/office/officeart/2005/8/layout/orgChart1#2"/>
    <dgm:cxn modelId="{7F19E678-B49C-4F4D-AF99-D8109C5E57EE}" type="presParOf" srcId="{38D3A929-638A-4077-B55B-6B02C34D387E}" destId="{6B75CD2B-61D4-46C1-811D-63C18345E60C}" srcOrd="2" destOrd="0" presId="urn:microsoft.com/office/officeart/2005/8/layout/orgChart1#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07478E-912A-44BD-AACC-6E2A573D7CA3}" type="doc">
      <dgm:prSet loTypeId="urn:microsoft.com/office/officeart/2005/8/layout/orgChart1#3" qsTypeId="urn:microsoft.com/office/officeart/2005/8/quickstyle/simple5#2" csTypeId="urn:microsoft.com/office/officeart/2005/8/colors/accent1_2#3"/>
      <dgm:spPr/>
    </dgm:pt>
    <dgm:pt modelId="{FD936B89-609F-43BA-821D-B0BDEE4B8185}">
      <dgm:prSet phldr="0"/>
      <dgm:spPr/>
      <dgm:t>
        <a:bodyPr wrap="square" lIns="19050" tIns="19050" rIns="19050" bIns="19050" anchor="ctr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latin typeface="方正正粗黑简体" panose="02000000000000000000" pitchFamily="2" charset="-122"/>
              <a:ea typeface="方正正粗黑简体" panose="02000000000000000000" pitchFamily="2" charset="-122"/>
            </a:rPr>
            <a:t>占股</a:t>
          </a:r>
          <a:r>
            <a:rPr lang="en-US" altLang="zh-CN">
              <a:latin typeface="方正正粗黑简体" panose="02000000000000000000" pitchFamily="2" charset="-122"/>
              <a:ea typeface="方正正粗黑简体" panose="02000000000000000000" pitchFamily="2" charset="-122"/>
            </a:rPr>
            <a:t>100</a:t>
          </a:r>
        </a:p>
      </dgm:t>
    </dgm:pt>
    <dgm:pt modelId="{A5B3FC4A-41A1-494A-B010-6D050F393EBD}" cxnId="{EC30BF74-F36C-4A03-A81F-C66228F9F3DB}" type="parTrans">
      <dgm:prSet/>
      <dgm:spPr/>
      <dgm:t>
        <a:bodyPr/>
        <a:lstStyle/>
        <a:p>
          <a:endParaRPr lang="zh-CN" altLang="en-US"/>
        </a:p>
      </dgm:t>
    </dgm:pt>
    <dgm:pt modelId="{F0DB5F47-5EDC-4465-BC72-1D56435158C5}" cxnId="{EC30BF74-F36C-4A03-A81F-C66228F9F3DB}" type="sibTrans">
      <dgm:prSet/>
      <dgm:spPr/>
      <dgm:t>
        <a:bodyPr/>
        <a:lstStyle/>
        <a:p>
          <a:endParaRPr lang="zh-CN" altLang="en-US"/>
        </a:p>
      </dgm:t>
    </dgm:pt>
    <dgm:pt modelId="{D7C217FC-DA8C-4392-B5EE-CE100A0C12A7}">
      <dgm:prSet phldr="0"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9050" tIns="19050" rIns="19050" bIns="19050" numCol="1" spcCol="1270" anchor="ctr" anchorCtr="0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第一个占股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80</a:t>
          </a:r>
        </a:p>
      </dgm:t>
    </dgm:pt>
    <dgm:pt modelId="{1F1889A2-803E-4BD9-AA0A-4A5C94CDFBCB}" cxnId="{61202CC5-123D-4820-8B1E-98CF461526E9}" type="parTrans">
      <dgm:prSet/>
      <dgm:spPr/>
      <dgm:t>
        <a:bodyPr/>
        <a:lstStyle/>
        <a:p>
          <a:endParaRPr lang="zh-CN" altLang="en-US"/>
        </a:p>
      </dgm:t>
    </dgm:pt>
    <dgm:pt modelId="{5DC43DCB-CD67-4D52-AE9B-F8315BAE264A}" cxnId="{61202CC5-123D-4820-8B1E-98CF461526E9}" type="sibTrans">
      <dgm:prSet/>
      <dgm:spPr/>
      <dgm:t>
        <a:bodyPr/>
        <a:lstStyle/>
        <a:p>
          <a:endParaRPr lang="zh-CN" altLang="en-US"/>
        </a:p>
      </dgm:t>
    </dgm:pt>
    <dgm:pt modelId="{D0361658-19D2-4DAC-A545-D8D3A4966899}">
      <dgm:prSet phldr="0"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9050" tIns="19050" rIns="19050" bIns="19050" numCol="1" spcCol="1270" anchor="ctr" anchorCtr="0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第二个</a:t>
          </a: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70</a:t>
          </a:r>
          <a:endParaRPr lang="zh-CN" sz="2400" kern="1200" dirty="0">
            <a:solidFill>
              <a:prstClr val="white"/>
            </a:solidFill>
            <a:latin typeface="方正正粗黑简体" panose="02000000000000000000" pitchFamily="2" charset="-122"/>
            <a:ea typeface="方正正粗黑简体" panose="02000000000000000000" pitchFamily="2" charset="-122"/>
            <a:cs typeface="+mn-cs"/>
          </a:endParaRPr>
        </a:p>
      </dgm:t>
    </dgm:pt>
    <dgm:pt modelId="{C46B6A88-948C-47D7-9938-17A8CF5A40C1}" cxnId="{8504A3FF-5308-403C-8A2E-C7FF85C89A22}" type="parTrans">
      <dgm:prSet/>
      <dgm:spPr/>
      <dgm:t>
        <a:bodyPr/>
        <a:lstStyle/>
        <a:p>
          <a:endParaRPr lang="zh-CN" altLang="en-US"/>
        </a:p>
      </dgm:t>
    </dgm:pt>
    <dgm:pt modelId="{79D9E711-653E-4E76-AC1E-AA863C33B1FF}" cxnId="{8504A3FF-5308-403C-8A2E-C7FF85C89A22}" type="sibTrans">
      <dgm:prSet/>
      <dgm:spPr/>
      <dgm:t>
        <a:bodyPr/>
        <a:lstStyle/>
        <a:p>
          <a:endParaRPr lang="zh-CN" altLang="en-US"/>
        </a:p>
      </dgm:t>
    </dgm:pt>
    <dgm:pt modelId="{AD6C26EB-E219-4864-ADD1-65709C5DEB4C}">
      <dgm:prSet phldr="0"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19050" tIns="19050" rIns="19050" bIns="19050" numCol="1" spcCol="1270" anchor="ctr" anchorCtr="0"/>
        <a:lstStyle>
          <a:lvl2pPr marL="228600" indent="-228600">
            <a:defRPr sz="2300"/>
          </a:lvl2pPr>
          <a:lvl3pPr marL="457200" indent="-228600">
            <a:defRPr sz="2300"/>
          </a:lvl3pPr>
          <a:lvl4pPr marL="685800" indent="-228600">
            <a:defRPr sz="2300"/>
          </a:lvl4pPr>
          <a:lvl5pPr marL="914400" indent="-228600">
            <a:defRPr sz="2300"/>
          </a:lvl5pPr>
          <a:lvl6pPr marL="1143000" indent="-228600">
            <a:defRPr sz="2300"/>
          </a:lvl6pPr>
          <a:lvl7pPr marL="1371600" indent="-228600">
            <a:defRPr sz="2300"/>
          </a:lvl7pPr>
          <a:lvl8pPr marL="1600200" indent="-228600">
            <a:defRPr sz="2300"/>
          </a:lvl8pPr>
          <a:lvl9pPr marL="1828800" indent="-228600">
            <a:defRPr sz="2300"/>
          </a:lvl9pPr>
        </a:lstStyle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第三个</a:t>
          </a: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60</a:t>
          </a:r>
          <a:endParaRPr lang="zh-CN" sz="2400" kern="1200" dirty="0">
            <a:solidFill>
              <a:prstClr val="white"/>
            </a:solidFill>
            <a:latin typeface="方正正粗黑简体" panose="02000000000000000000" pitchFamily="2" charset="-122"/>
            <a:ea typeface="方正正粗黑简体" panose="02000000000000000000" pitchFamily="2" charset="-122"/>
            <a:cs typeface="+mn-cs"/>
          </a:endParaRPr>
        </a:p>
      </dgm:t>
    </dgm:pt>
    <dgm:pt modelId="{58BBAB57-ADE7-4144-934C-13C4C5383212}" cxnId="{58268F31-4661-4461-809C-497FC7322348}" type="parTrans">
      <dgm:prSet/>
      <dgm:spPr/>
      <dgm:t>
        <a:bodyPr/>
        <a:lstStyle/>
        <a:p>
          <a:endParaRPr lang="zh-CN" altLang="en-US"/>
        </a:p>
      </dgm:t>
    </dgm:pt>
    <dgm:pt modelId="{E42FD193-73D2-483D-A02A-71E855C426CD}" cxnId="{58268F31-4661-4461-809C-497FC7322348}" type="sibTrans">
      <dgm:prSet/>
      <dgm:spPr/>
      <dgm:t>
        <a:bodyPr/>
        <a:lstStyle/>
        <a:p>
          <a:endParaRPr lang="zh-CN" altLang="en-US"/>
        </a:p>
      </dgm:t>
    </dgm:pt>
    <dgm:pt modelId="{FB21DE20-2225-40E9-BD7F-69F9B68AE71D}" type="pres">
      <dgm:prSet presAssocID="{6607478E-912A-44BD-AACC-6E2A573D7CA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8D3A929-638A-4077-B55B-6B02C34D387E}" type="pres">
      <dgm:prSet presAssocID="{FD936B89-609F-43BA-821D-B0BDEE4B8185}" presName="hierRoot1" presStyleCnt="0">
        <dgm:presLayoutVars>
          <dgm:hierBranch val="init"/>
        </dgm:presLayoutVars>
      </dgm:prSet>
      <dgm:spPr/>
    </dgm:pt>
    <dgm:pt modelId="{24C18C25-528B-4B4E-AE40-F1CDC23FDC55}" type="pres">
      <dgm:prSet presAssocID="{FD936B89-609F-43BA-821D-B0BDEE4B8185}" presName="rootComposite1" presStyleCnt="0"/>
      <dgm:spPr/>
    </dgm:pt>
    <dgm:pt modelId="{6BD22E89-719D-40EE-A46B-F8A6320B8B5A}" type="pres">
      <dgm:prSet presAssocID="{FD936B89-609F-43BA-821D-B0BDEE4B8185}" presName="rootText1" presStyleLbl="node0" presStyleIdx="0" presStyleCnt="1">
        <dgm:presLayoutVars>
          <dgm:chPref val="3"/>
        </dgm:presLayoutVars>
      </dgm:prSet>
      <dgm:spPr/>
    </dgm:pt>
    <dgm:pt modelId="{BC6FFFB7-07C7-4CAC-94A9-2263530A5B33}" type="pres">
      <dgm:prSet presAssocID="{FD936B89-609F-43BA-821D-B0BDEE4B8185}" presName="rootConnector1" presStyleLbl="node1" presStyleIdx="0" presStyleCnt="0"/>
      <dgm:spPr/>
    </dgm:pt>
    <dgm:pt modelId="{199A78A8-E354-403F-8BEA-67D5835A7CDF}" type="pres">
      <dgm:prSet presAssocID="{FD936B89-609F-43BA-821D-B0BDEE4B8185}" presName="hierChild2" presStyleCnt="0"/>
      <dgm:spPr/>
    </dgm:pt>
    <dgm:pt modelId="{D627365A-8DCD-4DB5-8CF4-EACF1DFFA0BE}" type="pres">
      <dgm:prSet presAssocID="{1F1889A2-803E-4BD9-AA0A-4A5C94CDFBCB}" presName="Name37" presStyleLbl="parChTrans1D2" presStyleIdx="0" presStyleCnt="3"/>
      <dgm:spPr/>
    </dgm:pt>
    <dgm:pt modelId="{59B40CD4-9DD6-48EE-97A6-FA6D1A174C58}" type="pres">
      <dgm:prSet presAssocID="{D7C217FC-DA8C-4392-B5EE-CE100A0C12A7}" presName="hierRoot2" presStyleCnt="0">
        <dgm:presLayoutVars>
          <dgm:hierBranch val="init"/>
        </dgm:presLayoutVars>
      </dgm:prSet>
      <dgm:spPr/>
    </dgm:pt>
    <dgm:pt modelId="{E09E5E10-F07F-4CF0-97F4-B1E9D6642308}" type="pres">
      <dgm:prSet presAssocID="{D7C217FC-DA8C-4392-B5EE-CE100A0C12A7}" presName="rootComposite" presStyleCnt="0"/>
      <dgm:spPr/>
    </dgm:pt>
    <dgm:pt modelId="{E3740A61-752F-4CB8-ADB7-3D05BC0D0371}" type="pres">
      <dgm:prSet presAssocID="{D7C217FC-DA8C-4392-B5EE-CE100A0C12A7}" presName="rootText" presStyleLbl="node2" presStyleIdx="0" presStyleCnt="3">
        <dgm:presLayoutVars>
          <dgm:chPref val="3"/>
        </dgm:presLayoutVars>
      </dgm:prSet>
      <dgm:spPr>
        <a:xfrm>
          <a:off x="545" y="2958737"/>
          <a:ext cx="2376289" cy="1188144"/>
        </a:xfrm>
        <a:prstGeom prst="rect">
          <a:avLst/>
        </a:prstGeom>
      </dgm:spPr>
    </dgm:pt>
    <dgm:pt modelId="{793B1D9C-6734-49BB-8E96-FB00A4663DAB}" type="pres">
      <dgm:prSet presAssocID="{D7C217FC-DA8C-4392-B5EE-CE100A0C12A7}" presName="rootConnector" presStyleLbl="node2" presStyleIdx="0" presStyleCnt="3"/>
      <dgm:spPr/>
    </dgm:pt>
    <dgm:pt modelId="{9386413E-FC64-4FE8-9B36-FC8869A4D86A}" type="pres">
      <dgm:prSet presAssocID="{D7C217FC-DA8C-4392-B5EE-CE100A0C12A7}" presName="hierChild4" presStyleCnt="0"/>
      <dgm:spPr/>
    </dgm:pt>
    <dgm:pt modelId="{1E3A7C62-C3B8-47A3-BDB5-3C1B22ACD6A3}" type="pres">
      <dgm:prSet presAssocID="{D7C217FC-DA8C-4392-B5EE-CE100A0C12A7}" presName="hierChild5" presStyleCnt="0"/>
      <dgm:spPr/>
    </dgm:pt>
    <dgm:pt modelId="{B01CEC21-04B8-4B91-BD3F-52CD374E430C}" type="pres">
      <dgm:prSet presAssocID="{C46B6A88-948C-47D7-9938-17A8CF5A40C1}" presName="Name37" presStyleLbl="parChTrans1D2" presStyleIdx="1" presStyleCnt="3"/>
      <dgm:spPr/>
    </dgm:pt>
    <dgm:pt modelId="{35410792-A289-4CE4-93D5-E9D82DC69E81}" type="pres">
      <dgm:prSet presAssocID="{D0361658-19D2-4DAC-A545-D8D3A4966899}" presName="hierRoot2" presStyleCnt="0">
        <dgm:presLayoutVars>
          <dgm:hierBranch val="init"/>
        </dgm:presLayoutVars>
      </dgm:prSet>
      <dgm:spPr/>
    </dgm:pt>
    <dgm:pt modelId="{FFC5438E-45E3-466E-A90D-2D6A1AA28B2A}" type="pres">
      <dgm:prSet presAssocID="{D0361658-19D2-4DAC-A545-D8D3A4966899}" presName="rootComposite" presStyleCnt="0"/>
      <dgm:spPr/>
    </dgm:pt>
    <dgm:pt modelId="{1714C81B-6D30-4AF0-9BD7-1A5923AEB4D8}" type="pres">
      <dgm:prSet presAssocID="{D0361658-19D2-4DAC-A545-D8D3A4966899}" presName="rootText" presStyleLbl="node2" presStyleIdx="1" presStyleCnt="3">
        <dgm:presLayoutVars>
          <dgm:chPref val="3"/>
        </dgm:presLayoutVars>
      </dgm:prSet>
      <dgm:spPr>
        <a:xfrm>
          <a:off x="2875855" y="2958737"/>
          <a:ext cx="2376289" cy="1188144"/>
        </a:xfrm>
        <a:prstGeom prst="rect">
          <a:avLst/>
        </a:prstGeom>
      </dgm:spPr>
    </dgm:pt>
    <dgm:pt modelId="{34B0377D-74EF-4DC9-B8FB-9B42129EBE20}" type="pres">
      <dgm:prSet presAssocID="{D0361658-19D2-4DAC-A545-D8D3A4966899}" presName="rootConnector" presStyleLbl="node2" presStyleIdx="1" presStyleCnt="3"/>
      <dgm:spPr/>
    </dgm:pt>
    <dgm:pt modelId="{A64D110F-AA4C-44B9-AAF0-8BC0928B3E01}" type="pres">
      <dgm:prSet presAssocID="{D0361658-19D2-4DAC-A545-D8D3A4966899}" presName="hierChild4" presStyleCnt="0"/>
      <dgm:spPr/>
    </dgm:pt>
    <dgm:pt modelId="{40C0A11B-6133-4E13-8A9C-3BED88C889B8}" type="pres">
      <dgm:prSet presAssocID="{D0361658-19D2-4DAC-A545-D8D3A4966899}" presName="hierChild5" presStyleCnt="0"/>
      <dgm:spPr/>
    </dgm:pt>
    <dgm:pt modelId="{133CA67F-34CC-4F4C-A020-2CBA90B99233}" type="pres">
      <dgm:prSet presAssocID="{58BBAB57-ADE7-4144-934C-13C4C5383212}" presName="Name37" presStyleLbl="parChTrans1D2" presStyleIdx="2" presStyleCnt="3"/>
      <dgm:spPr/>
    </dgm:pt>
    <dgm:pt modelId="{061011AB-3C03-48B4-925B-C562E1338ABE}" type="pres">
      <dgm:prSet presAssocID="{AD6C26EB-E219-4864-ADD1-65709C5DEB4C}" presName="hierRoot2" presStyleCnt="0">
        <dgm:presLayoutVars>
          <dgm:hierBranch val="init"/>
        </dgm:presLayoutVars>
      </dgm:prSet>
      <dgm:spPr/>
    </dgm:pt>
    <dgm:pt modelId="{4890E1C9-68AF-4FA2-90B6-73214265A97E}" type="pres">
      <dgm:prSet presAssocID="{AD6C26EB-E219-4864-ADD1-65709C5DEB4C}" presName="rootComposite" presStyleCnt="0"/>
      <dgm:spPr/>
    </dgm:pt>
    <dgm:pt modelId="{6574329F-AFA9-4565-915F-F2ADBDCADA19}" type="pres">
      <dgm:prSet presAssocID="{AD6C26EB-E219-4864-ADD1-65709C5DEB4C}" presName="rootText" presStyleLbl="node2" presStyleIdx="2" presStyleCnt="3">
        <dgm:presLayoutVars>
          <dgm:chPref val="3"/>
        </dgm:presLayoutVars>
      </dgm:prSet>
      <dgm:spPr>
        <a:xfrm>
          <a:off x="5751165" y="2958737"/>
          <a:ext cx="2376289" cy="1188144"/>
        </a:xfrm>
        <a:prstGeom prst="rect">
          <a:avLst/>
        </a:prstGeom>
      </dgm:spPr>
    </dgm:pt>
    <dgm:pt modelId="{69F8A107-5578-465A-85DE-1FF139A5EFD9}" type="pres">
      <dgm:prSet presAssocID="{AD6C26EB-E219-4864-ADD1-65709C5DEB4C}" presName="rootConnector" presStyleLbl="node2" presStyleIdx="2" presStyleCnt="3"/>
      <dgm:spPr/>
    </dgm:pt>
    <dgm:pt modelId="{447495CA-11EC-4F08-AFB0-F599B51D47A8}" type="pres">
      <dgm:prSet presAssocID="{AD6C26EB-E219-4864-ADD1-65709C5DEB4C}" presName="hierChild4" presStyleCnt="0"/>
      <dgm:spPr/>
    </dgm:pt>
    <dgm:pt modelId="{3C5662A6-A5E8-47B4-BC3E-A2D497603CD9}" type="pres">
      <dgm:prSet presAssocID="{AD6C26EB-E219-4864-ADD1-65709C5DEB4C}" presName="hierChild5" presStyleCnt="0"/>
      <dgm:spPr/>
    </dgm:pt>
    <dgm:pt modelId="{6B75CD2B-61D4-46C1-811D-63C18345E60C}" type="pres">
      <dgm:prSet presAssocID="{FD936B89-609F-43BA-821D-B0BDEE4B8185}" presName="hierChild3" presStyleCnt="0"/>
      <dgm:spPr/>
    </dgm:pt>
  </dgm:ptLst>
  <dgm:cxnLst>
    <dgm:cxn modelId="{61202CC5-123D-4820-8B1E-98CF461526E9}" srcId="{FD936B89-609F-43BA-821D-B0BDEE4B8185}" destId="{D7C217FC-DA8C-4392-B5EE-CE100A0C12A7}" srcOrd="0" destOrd="0" parTransId="{1F1889A2-803E-4BD9-AA0A-4A5C94CDFBCB}" sibTransId="{5DC43DCB-CD67-4D52-AE9B-F8315BAE264A}"/>
    <dgm:cxn modelId="{0A3A063C-1711-46FF-A715-F0F5DF1CBEA2}" type="presOf" srcId="{58BBAB57-ADE7-4144-934C-13C4C5383212}" destId="{133CA67F-34CC-4F4C-A020-2CBA90B99233}" srcOrd="0" destOrd="0" presId="urn:microsoft.com/office/officeart/2005/8/layout/orgChart1#3"/>
    <dgm:cxn modelId="{BB1541DC-570F-4675-916E-0D2A0319B6AE}" type="presOf" srcId="{D7C217FC-DA8C-4392-B5EE-CE100A0C12A7}" destId="{793B1D9C-6734-49BB-8E96-FB00A4663DAB}" srcOrd="1" destOrd="0" presId="urn:microsoft.com/office/officeart/2005/8/layout/orgChart1#3"/>
    <dgm:cxn modelId="{EC30BF74-F36C-4A03-A81F-C66228F9F3DB}" srcId="{6607478E-912A-44BD-AACC-6E2A573D7CA3}" destId="{FD936B89-609F-43BA-821D-B0BDEE4B8185}" srcOrd="0" destOrd="0" parTransId="{A5B3FC4A-41A1-494A-B010-6D050F393EBD}" sibTransId="{F0DB5F47-5EDC-4465-BC72-1D56435158C5}"/>
    <dgm:cxn modelId="{8504A3FF-5308-403C-8A2E-C7FF85C89A22}" srcId="{FD936B89-609F-43BA-821D-B0BDEE4B8185}" destId="{D0361658-19D2-4DAC-A545-D8D3A4966899}" srcOrd="1" destOrd="0" parTransId="{C46B6A88-948C-47D7-9938-17A8CF5A40C1}" sibTransId="{79D9E711-653E-4E76-AC1E-AA863C33B1FF}"/>
    <dgm:cxn modelId="{34C95F2D-8785-4C13-A8FC-B0CD7317783A}" type="presOf" srcId="{AD6C26EB-E219-4864-ADD1-65709C5DEB4C}" destId="{6574329F-AFA9-4565-915F-F2ADBDCADA19}" srcOrd="0" destOrd="0" presId="urn:microsoft.com/office/officeart/2005/8/layout/orgChart1#3"/>
    <dgm:cxn modelId="{622FD796-B6E7-463A-8D37-D3162F44964B}" type="presOf" srcId="{D7C217FC-DA8C-4392-B5EE-CE100A0C12A7}" destId="{E3740A61-752F-4CB8-ADB7-3D05BC0D0371}" srcOrd="0" destOrd="0" presId="urn:microsoft.com/office/officeart/2005/8/layout/orgChart1#3"/>
    <dgm:cxn modelId="{27000F22-016B-440B-A620-6B0E31B0CE36}" type="presOf" srcId="{6607478E-912A-44BD-AACC-6E2A573D7CA3}" destId="{FB21DE20-2225-40E9-BD7F-69F9B68AE71D}" srcOrd="0" destOrd="0" presId="urn:microsoft.com/office/officeart/2005/8/layout/orgChart1#3"/>
    <dgm:cxn modelId="{4F35F55C-BF4C-4B38-9592-245A5CFBE442}" type="presOf" srcId="{D0361658-19D2-4DAC-A545-D8D3A4966899}" destId="{34B0377D-74EF-4DC9-B8FB-9B42129EBE20}" srcOrd="1" destOrd="0" presId="urn:microsoft.com/office/officeart/2005/8/layout/orgChart1#3"/>
    <dgm:cxn modelId="{BDB31F3C-E835-4C58-ABA8-D245CA5BE373}" type="presOf" srcId="{FD936B89-609F-43BA-821D-B0BDEE4B8185}" destId="{6BD22E89-719D-40EE-A46B-F8A6320B8B5A}" srcOrd="0" destOrd="0" presId="urn:microsoft.com/office/officeart/2005/8/layout/orgChart1#3"/>
    <dgm:cxn modelId="{7A9DE078-C8BB-49CD-9E93-A4754334842C}" type="presOf" srcId="{FD936B89-609F-43BA-821D-B0BDEE4B8185}" destId="{BC6FFFB7-07C7-4CAC-94A9-2263530A5B33}" srcOrd="1" destOrd="0" presId="urn:microsoft.com/office/officeart/2005/8/layout/orgChart1#3"/>
    <dgm:cxn modelId="{0B414E7C-1738-4CEF-88E9-81A21746ED1A}" type="presOf" srcId="{C46B6A88-948C-47D7-9938-17A8CF5A40C1}" destId="{B01CEC21-04B8-4B91-BD3F-52CD374E430C}" srcOrd="0" destOrd="0" presId="urn:microsoft.com/office/officeart/2005/8/layout/orgChart1#3"/>
    <dgm:cxn modelId="{58268F31-4661-4461-809C-497FC7322348}" srcId="{FD936B89-609F-43BA-821D-B0BDEE4B8185}" destId="{AD6C26EB-E219-4864-ADD1-65709C5DEB4C}" srcOrd="2" destOrd="0" parTransId="{58BBAB57-ADE7-4144-934C-13C4C5383212}" sibTransId="{E42FD193-73D2-483D-A02A-71E855C426CD}"/>
    <dgm:cxn modelId="{2302238C-FB8C-4BB1-AFFC-A1F518E80911}" type="presOf" srcId="{AD6C26EB-E219-4864-ADD1-65709C5DEB4C}" destId="{69F8A107-5578-465A-85DE-1FF139A5EFD9}" srcOrd="1" destOrd="0" presId="urn:microsoft.com/office/officeart/2005/8/layout/orgChart1#3"/>
    <dgm:cxn modelId="{F0BF6DC2-EFAE-4588-BB0A-CC7561160A6B}" type="presOf" srcId="{1F1889A2-803E-4BD9-AA0A-4A5C94CDFBCB}" destId="{D627365A-8DCD-4DB5-8CF4-EACF1DFFA0BE}" srcOrd="0" destOrd="0" presId="urn:microsoft.com/office/officeart/2005/8/layout/orgChart1#3"/>
    <dgm:cxn modelId="{D37417C0-2444-4589-8BDF-435F4E05DDE2}" type="presOf" srcId="{D0361658-19D2-4DAC-A545-D8D3A4966899}" destId="{1714C81B-6D30-4AF0-9BD7-1A5923AEB4D8}" srcOrd="0" destOrd="0" presId="urn:microsoft.com/office/officeart/2005/8/layout/orgChart1#3"/>
    <dgm:cxn modelId="{1486FD88-2E08-4451-9EA0-7F5D045FFD8A}" type="presParOf" srcId="{FB21DE20-2225-40E9-BD7F-69F9B68AE71D}" destId="{38D3A929-638A-4077-B55B-6B02C34D387E}" srcOrd="0" destOrd="0" presId="urn:microsoft.com/office/officeart/2005/8/layout/orgChart1#3"/>
    <dgm:cxn modelId="{6C0C1573-A6C3-4FAD-A62E-DFB2AC47B323}" type="presParOf" srcId="{38D3A929-638A-4077-B55B-6B02C34D387E}" destId="{24C18C25-528B-4B4E-AE40-F1CDC23FDC55}" srcOrd="0" destOrd="0" presId="urn:microsoft.com/office/officeart/2005/8/layout/orgChart1#3"/>
    <dgm:cxn modelId="{5BD8AD59-A53B-4307-AEE5-60059B53F21E}" type="presParOf" srcId="{24C18C25-528B-4B4E-AE40-F1CDC23FDC55}" destId="{6BD22E89-719D-40EE-A46B-F8A6320B8B5A}" srcOrd="0" destOrd="0" presId="urn:microsoft.com/office/officeart/2005/8/layout/orgChart1#3"/>
    <dgm:cxn modelId="{B32F9B9A-D4A4-46A2-9198-2FCC5B48DB21}" type="presParOf" srcId="{24C18C25-528B-4B4E-AE40-F1CDC23FDC55}" destId="{BC6FFFB7-07C7-4CAC-94A9-2263530A5B33}" srcOrd="1" destOrd="0" presId="urn:microsoft.com/office/officeart/2005/8/layout/orgChart1#3"/>
    <dgm:cxn modelId="{CAA9C3DD-2AEB-4AB2-A9A3-1D94CFF48B39}" type="presParOf" srcId="{38D3A929-638A-4077-B55B-6B02C34D387E}" destId="{199A78A8-E354-403F-8BEA-67D5835A7CDF}" srcOrd="1" destOrd="0" presId="urn:microsoft.com/office/officeart/2005/8/layout/orgChart1#3"/>
    <dgm:cxn modelId="{D3CF5D77-3E6F-4E52-A949-8E5FFE905EDC}" type="presParOf" srcId="{199A78A8-E354-403F-8BEA-67D5835A7CDF}" destId="{D627365A-8DCD-4DB5-8CF4-EACF1DFFA0BE}" srcOrd="0" destOrd="0" presId="urn:microsoft.com/office/officeart/2005/8/layout/orgChart1#3"/>
    <dgm:cxn modelId="{7ECBC5BF-4B3C-4015-A748-5D2DAF77338B}" type="presParOf" srcId="{199A78A8-E354-403F-8BEA-67D5835A7CDF}" destId="{59B40CD4-9DD6-48EE-97A6-FA6D1A174C58}" srcOrd="1" destOrd="0" presId="urn:microsoft.com/office/officeart/2005/8/layout/orgChart1#3"/>
    <dgm:cxn modelId="{A2790336-440F-40EF-88D6-E85D0630E021}" type="presParOf" srcId="{59B40CD4-9DD6-48EE-97A6-FA6D1A174C58}" destId="{E09E5E10-F07F-4CF0-97F4-B1E9D6642308}" srcOrd="0" destOrd="0" presId="urn:microsoft.com/office/officeart/2005/8/layout/orgChart1#3"/>
    <dgm:cxn modelId="{540E2322-C09F-4609-A7BB-8D27ECD28FD8}" type="presParOf" srcId="{E09E5E10-F07F-4CF0-97F4-B1E9D6642308}" destId="{E3740A61-752F-4CB8-ADB7-3D05BC0D0371}" srcOrd="0" destOrd="0" presId="urn:microsoft.com/office/officeart/2005/8/layout/orgChart1#3"/>
    <dgm:cxn modelId="{0E1320A7-5B80-4F9D-9825-0F04CCA4D133}" type="presParOf" srcId="{E09E5E10-F07F-4CF0-97F4-B1E9D6642308}" destId="{793B1D9C-6734-49BB-8E96-FB00A4663DAB}" srcOrd="1" destOrd="0" presId="urn:microsoft.com/office/officeart/2005/8/layout/orgChart1#3"/>
    <dgm:cxn modelId="{58A31D66-2801-4A46-9573-14D279F64CF5}" type="presParOf" srcId="{59B40CD4-9DD6-48EE-97A6-FA6D1A174C58}" destId="{9386413E-FC64-4FE8-9B36-FC8869A4D86A}" srcOrd="1" destOrd="0" presId="urn:microsoft.com/office/officeart/2005/8/layout/orgChart1#3"/>
    <dgm:cxn modelId="{4702C4B4-3AEB-4DF9-A118-D008B3EF6558}" type="presParOf" srcId="{59B40CD4-9DD6-48EE-97A6-FA6D1A174C58}" destId="{1E3A7C62-C3B8-47A3-BDB5-3C1B22ACD6A3}" srcOrd="2" destOrd="0" presId="urn:microsoft.com/office/officeart/2005/8/layout/orgChart1#3"/>
    <dgm:cxn modelId="{D2F70AB8-1E61-4F0F-A533-9E5E38025CD2}" type="presParOf" srcId="{199A78A8-E354-403F-8BEA-67D5835A7CDF}" destId="{B01CEC21-04B8-4B91-BD3F-52CD374E430C}" srcOrd="2" destOrd="0" presId="urn:microsoft.com/office/officeart/2005/8/layout/orgChart1#3"/>
    <dgm:cxn modelId="{0F0CCDD3-82B1-4B68-A3CD-9969061BB274}" type="presParOf" srcId="{199A78A8-E354-403F-8BEA-67D5835A7CDF}" destId="{35410792-A289-4CE4-93D5-E9D82DC69E81}" srcOrd="3" destOrd="0" presId="urn:microsoft.com/office/officeart/2005/8/layout/orgChart1#3"/>
    <dgm:cxn modelId="{BDD64AB8-9DA1-41C9-BC82-5D2A716DF6A8}" type="presParOf" srcId="{35410792-A289-4CE4-93D5-E9D82DC69E81}" destId="{FFC5438E-45E3-466E-A90D-2D6A1AA28B2A}" srcOrd="0" destOrd="0" presId="urn:microsoft.com/office/officeart/2005/8/layout/orgChart1#3"/>
    <dgm:cxn modelId="{3E3C0ABE-6412-4FE7-8930-A559B0794DA9}" type="presParOf" srcId="{FFC5438E-45E3-466E-A90D-2D6A1AA28B2A}" destId="{1714C81B-6D30-4AF0-9BD7-1A5923AEB4D8}" srcOrd="0" destOrd="0" presId="urn:microsoft.com/office/officeart/2005/8/layout/orgChart1#3"/>
    <dgm:cxn modelId="{9383685A-9F90-4004-8BD9-D06F3160EC29}" type="presParOf" srcId="{FFC5438E-45E3-466E-A90D-2D6A1AA28B2A}" destId="{34B0377D-74EF-4DC9-B8FB-9B42129EBE20}" srcOrd="1" destOrd="0" presId="urn:microsoft.com/office/officeart/2005/8/layout/orgChart1#3"/>
    <dgm:cxn modelId="{96C3A24E-8A50-4411-8D30-4387869F147B}" type="presParOf" srcId="{35410792-A289-4CE4-93D5-E9D82DC69E81}" destId="{A64D110F-AA4C-44B9-AAF0-8BC0928B3E01}" srcOrd="1" destOrd="0" presId="urn:microsoft.com/office/officeart/2005/8/layout/orgChart1#3"/>
    <dgm:cxn modelId="{966F3C2B-FAE6-4DFC-B75C-EF11E4C9BC25}" type="presParOf" srcId="{35410792-A289-4CE4-93D5-E9D82DC69E81}" destId="{40C0A11B-6133-4E13-8A9C-3BED88C889B8}" srcOrd="2" destOrd="0" presId="urn:microsoft.com/office/officeart/2005/8/layout/orgChart1#3"/>
    <dgm:cxn modelId="{36A5E213-3EF9-4052-8A85-F948C8E32D95}" type="presParOf" srcId="{199A78A8-E354-403F-8BEA-67D5835A7CDF}" destId="{133CA67F-34CC-4F4C-A020-2CBA90B99233}" srcOrd="4" destOrd="0" presId="urn:microsoft.com/office/officeart/2005/8/layout/orgChart1#3"/>
    <dgm:cxn modelId="{26554CC1-A9FD-471C-9ADC-D2AA279150AB}" type="presParOf" srcId="{199A78A8-E354-403F-8BEA-67D5835A7CDF}" destId="{061011AB-3C03-48B4-925B-C562E1338ABE}" srcOrd="5" destOrd="0" presId="urn:microsoft.com/office/officeart/2005/8/layout/orgChart1#3"/>
    <dgm:cxn modelId="{FD48D76E-081F-4A70-97B8-524E2D8FDEDA}" type="presParOf" srcId="{061011AB-3C03-48B4-925B-C562E1338ABE}" destId="{4890E1C9-68AF-4FA2-90B6-73214265A97E}" srcOrd="0" destOrd="0" presId="urn:microsoft.com/office/officeart/2005/8/layout/orgChart1#3"/>
    <dgm:cxn modelId="{91CD1367-230D-425F-B022-16AC6EC638BC}" type="presParOf" srcId="{4890E1C9-68AF-4FA2-90B6-73214265A97E}" destId="{6574329F-AFA9-4565-915F-F2ADBDCADA19}" srcOrd="0" destOrd="0" presId="urn:microsoft.com/office/officeart/2005/8/layout/orgChart1#3"/>
    <dgm:cxn modelId="{945A6EA8-A584-4CBA-A1C9-FB21487E20B6}" type="presParOf" srcId="{4890E1C9-68AF-4FA2-90B6-73214265A97E}" destId="{69F8A107-5578-465A-85DE-1FF139A5EFD9}" srcOrd="1" destOrd="0" presId="urn:microsoft.com/office/officeart/2005/8/layout/orgChart1#3"/>
    <dgm:cxn modelId="{C0B029FA-064E-4191-9E3D-DE626F26EBC9}" type="presParOf" srcId="{061011AB-3C03-48B4-925B-C562E1338ABE}" destId="{447495CA-11EC-4F08-AFB0-F599B51D47A8}" srcOrd="1" destOrd="0" presId="urn:microsoft.com/office/officeart/2005/8/layout/orgChart1#3"/>
    <dgm:cxn modelId="{59142F20-913A-44D9-8C7A-A36EE0DE31AE}" type="presParOf" srcId="{061011AB-3C03-48B4-925B-C562E1338ABE}" destId="{3C5662A6-A5E8-47B4-BC3E-A2D497603CD9}" srcOrd="2" destOrd="0" presId="urn:microsoft.com/office/officeart/2005/8/layout/orgChart1#3"/>
    <dgm:cxn modelId="{7F19E678-B49C-4F4D-AF99-D8109C5E57EE}" type="presParOf" srcId="{38D3A929-638A-4077-B55B-6B02C34D387E}" destId="{6B75CD2B-61D4-46C1-811D-63C18345E60C}" srcOrd="2" destOrd="0" presId="urn:microsoft.com/office/officeart/2005/8/layout/orgChart1#3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B5BF1-C177-42FC-9DC4-9ECDCF818F8F}">
      <dsp:nvSpPr>
        <dsp:cNvPr id="0" name=""/>
        <dsp:cNvSpPr/>
      </dsp:nvSpPr>
      <dsp:spPr>
        <a:xfrm>
          <a:off x="2767647" y="1095055"/>
          <a:ext cx="1324497" cy="459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871"/>
              </a:lnTo>
              <a:lnTo>
                <a:pt x="1324497" y="229871"/>
              </a:lnTo>
              <a:lnTo>
                <a:pt x="1324497" y="4597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8F535-76C7-4623-BCAD-D613297292ED}">
      <dsp:nvSpPr>
        <dsp:cNvPr id="0" name=""/>
        <dsp:cNvSpPr/>
      </dsp:nvSpPr>
      <dsp:spPr>
        <a:xfrm>
          <a:off x="1443149" y="1095055"/>
          <a:ext cx="1324497" cy="459743"/>
        </a:xfrm>
        <a:custGeom>
          <a:avLst/>
          <a:gdLst/>
          <a:ahLst/>
          <a:cxnLst/>
          <a:rect l="0" t="0" r="0" b="0"/>
          <a:pathLst>
            <a:path>
              <a:moveTo>
                <a:pt x="1324497" y="0"/>
              </a:moveTo>
              <a:lnTo>
                <a:pt x="1324497" y="229871"/>
              </a:lnTo>
              <a:lnTo>
                <a:pt x="0" y="229871"/>
              </a:lnTo>
              <a:lnTo>
                <a:pt x="0" y="4597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A9F16-4D81-461C-9201-7B05CE9606B4}">
      <dsp:nvSpPr>
        <dsp:cNvPr id="0" name=""/>
        <dsp:cNvSpPr/>
      </dsp:nvSpPr>
      <dsp:spPr>
        <a:xfrm>
          <a:off x="1673021" y="429"/>
          <a:ext cx="2189252" cy="1094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任务总量</a:t>
          </a:r>
          <a:r>
            <a:rPr lang="en-US" sz="28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600</a:t>
          </a:r>
          <a:r>
            <a:rPr lang="zh-CN" altLang="en-US" sz="28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万</a:t>
          </a:r>
        </a:p>
      </dsp:txBody>
      <dsp:txXfrm>
        <a:off x="1673021" y="429"/>
        <a:ext cx="2189252" cy="1094626"/>
      </dsp:txXfrm>
    </dsp:sp>
    <dsp:sp modelId="{255D2317-FE29-47FE-BBEA-46AEBDF1FF67}">
      <dsp:nvSpPr>
        <dsp:cNvPr id="0" name=""/>
        <dsp:cNvSpPr/>
      </dsp:nvSpPr>
      <dsp:spPr>
        <a:xfrm>
          <a:off x="348523" y="1554799"/>
          <a:ext cx="2189252" cy="1094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60%</a:t>
          </a:r>
          <a:r>
            <a:rPr lang="zh-CN" altLang="en-US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分红股</a:t>
          </a:r>
        </a:p>
      </dsp:txBody>
      <dsp:txXfrm>
        <a:off x="348523" y="1554799"/>
        <a:ext cx="2189252" cy="1094626"/>
      </dsp:txXfrm>
    </dsp:sp>
    <dsp:sp modelId="{A458402B-20E1-4655-811E-31F92204C5E5}">
      <dsp:nvSpPr>
        <dsp:cNvPr id="0" name=""/>
        <dsp:cNvSpPr/>
      </dsp:nvSpPr>
      <dsp:spPr>
        <a:xfrm>
          <a:off x="2997519" y="1554799"/>
          <a:ext cx="2189252" cy="10946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40%</a:t>
          </a:r>
          <a:r>
            <a:rPr lang="zh-CN" altLang="en-US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发展基金</a:t>
          </a:r>
        </a:p>
      </dsp:txBody>
      <dsp:txXfrm>
        <a:off x="2997519" y="1554799"/>
        <a:ext cx="2189252" cy="1094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CA67F-34CC-4F4C-A020-2CBA90B99233}">
      <dsp:nvSpPr>
        <dsp:cNvPr id="0" name=""/>
        <dsp:cNvSpPr/>
      </dsp:nvSpPr>
      <dsp:spPr>
        <a:xfrm>
          <a:off x="4064000" y="2459717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CEC21-04B8-4B91-BD3F-52CD374E430C}">
      <dsp:nvSpPr>
        <dsp:cNvPr id="0" name=""/>
        <dsp:cNvSpPr/>
      </dsp:nvSpPr>
      <dsp:spPr>
        <a:xfrm>
          <a:off x="4018280" y="2459717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7365A-8DCD-4DB5-8CF4-EACF1DFFA0BE}">
      <dsp:nvSpPr>
        <dsp:cNvPr id="0" name=""/>
        <dsp:cNvSpPr/>
      </dsp:nvSpPr>
      <dsp:spPr>
        <a:xfrm>
          <a:off x="1188690" y="2459717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22E89-719D-40EE-A46B-F8A6320B8B5A}">
      <dsp:nvSpPr>
        <dsp:cNvPr id="0" name=""/>
        <dsp:cNvSpPr/>
      </dsp:nvSpPr>
      <dsp:spPr>
        <a:xfrm>
          <a:off x="2875855" y="1271572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第一轮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占股</a:t>
          </a:r>
          <a:r>
            <a:rPr lang="en-US" alt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100</a:t>
          </a:r>
        </a:p>
      </dsp:txBody>
      <dsp:txXfrm>
        <a:off x="2875855" y="1271572"/>
        <a:ext cx="2376289" cy="1188144"/>
      </dsp:txXfrm>
    </dsp:sp>
    <dsp:sp modelId="{E3740A61-752F-4CB8-ADB7-3D05BC0D0371}">
      <dsp:nvSpPr>
        <dsp:cNvPr id="0" name=""/>
        <dsp:cNvSpPr/>
      </dsp:nvSpPr>
      <dsp:spPr>
        <a:xfrm>
          <a:off x="545" y="2958737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第一个占股</a:t>
          </a:r>
          <a:r>
            <a:rPr lang="en-US" alt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80</a:t>
          </a:r>
        </a:p>
      </dsp:txBody>
      <dsp:txXfrm>
        <a:off x="545" y="2958737"/>
        <a:ext cx="2376289" cy="1188144"/>
      </dsp:txXfrm>
    </dsp:sp>
    <dsp:sp modelId="{1714C81B-6D30-4AF0-9BD7-1A5923AEB4D8}">
      <dsp:nvSpPr>
        <dsp:cNvPr id="0" name=""/>
        <dsp:cNvSpPr/>
      </dsp:nvSpPr>
      <dsp:spPr>
        <a:xfrm>
          <a:off x="2875855" y="2958737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第二个</a:t>
          </a:r>
          <a:r>
            <a:rPr 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占股</a:t>
          </a:r>
          <a:r>
            <a:rPr lang="en-US" altLang="zh-CN" sz="2400" kern="1200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70</a:t>
          </a:r>
          <a:endParaRPr lang="zh-CN" sz="2400" kern="1200" dirty="0">
            <a:latin typeface="方正正粗黑简体" panose="02000000000000000000" pitchFamily="2" charset="-122"/>
            <a:ea typeface="方正正粗黑简体" panose="02000000000000000000" pitchFamily="2" charset="-122"/>
          </a:endParaRPr>
        </a:p>
      </dsp:txBody>
      <dsp:txXfrm>
        <a:off x="2875855" y="2958737"/>
        <a:ext cx="2376289" cy="1188144"/>
      </dsp:txXfrm>
    </dsp:sp>
    <dsp:sp modelId="{6574329F-AFA9-4565-915F-F2ADBDCADA19}">
      <dsp:nvSpPr>
        <dsp:cNvPr id="0" name=""/>
        <dsp:cNvSpPr/>
      </dsp:nvSpPr>
      <dsp:spPr>
        <a:xfrm>
          <a:off x="5751165" y="2958737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第三个</a:t>
          </a:r>
          <a:r>
            <a:rPr 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占股</a:t>
          </a:r>
          <a:r>
            <a:rPr lang="en-US" alt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rPr>
            <a:t>60</a:t>
          </a:r>
          <a:endParaRPr lang="zh-CN" sz="2400" kern="1200">
            <a:latin typeface="方正正粗黑简体" panose="02000000000000000000" pitchFamily="2" charset="-122"/>
            <a:ea typeface="方正正粗黑简体" panose="02000000000000000000" pitchFamily="2" charset="-122"/>
          </a:endParaRPr>
        </a:p>
      </dsp:txBody>
      <dsp:txXfrm>
        <a:off x="5751165" y="2958737"/>
        <a:ext cx="2376289" cy="1188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3CA67F-34CC-4F4C-A020-2CBA90B99233}">
      <dsp:nvSpPr>
        <dsp:cNvPr id="0" name=""/>
        <dsp:cNvSpPr/>
      </dsp:nvSpPr>
      <dsp:spPr>
        <a:xfrm>
          <a:off x="4064000" y="2459717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CEC21-04B8-4B91-BD3F-52CD374E430C}">
      <dsp:nvSpPr>
        <dsp:cNvPr id="0" name=""/>
        <dsp:cNvSpPr/>
      </dsp:nvSpPr>
      <dsp:spPr>
        <a:xfrm>
          <a:off x="4018280" y="2459717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7365A-8DCD-4DB5-8CF4-EACF1DFFA0BE}">
      <dsp:nvSpPr>
        <dsp:cNvPr id="0" name=""/>
        <dsp:cNvSpPr/>
      </dsp:nvSpPr>
      <dsp:spPr>
        <a:xfrm>
          <a:off x="1188690" y="2459717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22E89-719D-40EE-A46B-F8A6320B8B5A}">
      <dsp:nvSpPr>
        <dsp:cNvPr id="0" name=""/>
        <dsp:cNvSpPr/>
      </dsp:nvSpPr>
      <dsp:spPr>
        <a:xfrm>
          <a:off x="2875855" y="1271572"/>
          <a:ext cx="2376289" cy="11881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</a:rPr>
            <a:t>第二轮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</a:rPr>
            <a:t>占股</a:t>
          </a:r>
          <a:r>
            <a:rPr lang="en-US" altLang="zh-CN" sz="2400" kern="1200">
              <a:latin typeface="方正正粗黑简体" panose="02000000000000000000" pitchFamily="2" charset="-122"/>
              <a:ea typeface="方正正粗黑简体" panose="02000000000000000000" pitchFamily="2" charset="-122"/>
            </a:rPr>
            <a:t>100</a:t>
          </a:r>
        </a:p>
      </dsp:txBody>
      <dsp:txXfrm>
        <a:off x="2875855" y="1271572"/>
        <a:ext cx="2376289" cy="1188144"/>
      </dsp:txXfrm>
    </dsp:sp>
    <dsp:sp modelId="{E3740A61-752F-4CB8-ADB7-3D05BC0D0371}">
      <dsp:nvSpPr>
        <dsp:cNvPr id="0" name=""/>
        <dsp:cNvSpPr/>
      </dsp:nvSpPr>
      <dsp:spPr>
        <a:xfrm>
          <a:off x="545" y="2958737"/>
          <a:ext cx="2376289" cy="1188144"/>
        </a:xfrm>
        <a:prstGeom prst="rect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第一个占股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80</a:t>
          </a:r>
        </a:p>
      </dsp:txBody>
      <dsp:txXfrm>
        <a:off x="545" y="2958737"/>
        <a:ext cx="2376289" cy="1188144"/>
      </dsp:txXfrm>
    </dsp:sp>
    <dsp:sp modelId="{1714C81B-6D30-4AF0-9BD7-1A5923AEB4D8}">
      <dsp:nvSpPr>
        <dsp:cNvPr id="0" name=""/>
        <dsp:cNvSpPr/>
      </dsp:nvSpPr>
      <dsp:spPr>
        <a:xfrm>
          <a:off x="2875855" y="2958737"/>
          <a:ext cx="2376289" cy="1188144"/>
        </a:xfrm>
        <a:prstGeom prst="rect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第二个</a:t>
          </a: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70</a:t>
          </a:r>
          <a:endParaRPr lang="zh-CN" sz="2400" kern="1200" dirty="0">
            <a:solidFill>
              <a:prstClr val="white"/>
            </a:solidFill>
            <a:latin typeface="方正正粗黑简体" panose="02000000000000000000" pitchFamily="2" charset="-122"/>
            <a:ea typeface="方正正粗黑简体" panose="02000000000000000000" pitchFamily="2" charset="-122"/>
            <a:cs typeface="+mn-cs"/>
          </a:endParaRPr>
        </a:p>
      </dsp:txBody>
      <dsp:txXfrm>
        <a:off x="2875855" y="2958737"/>
        <a:ext cx="2376289" cy="1188144"/>
      </dsp:txXfrm>
    </dsp:sp>
    <dsp:sp modelId="{6574329F-AFA9-4565-915F-F2ADBDCADA19}">
      <dsp:nvSpPr>
        <dsp:cNvPr id="0" name=""/>
        <dsp:cNvSpPr/>
      </dsp:nvSpPr>
      <dsp:spPr>
        <a:xfrm>
          <a:off x="5751165" y="2958737"/>
          <a:ext cx="2376289" cy="1188144"/>
        </a:xfrm>
        <a:prstGeom prst="rect">
          <a:avLst/>
        </a:prstGeom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第三轮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</a:rPr>
            <a:t>第三个</a:t>
          </a:r>
          <a:r>
            <a:rPr 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占股</a:t>
          </a:r>
          <a:r>
            <a:rPr lang="en-US" altLang="zh-CN" sz="2400" kern="1200" dirty="0">
              <a:solidFill>
                <a:prstClr val="white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cs typeface="+mn-cs"/>
              <a:sym typeface="+mn-ea"/>
            </a:rPr>
            <a:t>60</a:t>
          </a:r>
          <a:endParaRPr lang="zh-CN" sz="2400" kern="1200" dirty="0">
            <a:solidFill>
              <a:prstClr val="white"/>
            </a:solidFill>
            <a:latin typeface="方正正粗黑简体" panose="02000000000000000000" pitchFamily="2" charset="-122"/>
            <a:ea typeface="方正正粗黑简体" panose="02000000000000000000" pitchFamily="2" charset="-122"/>
            <a:cs typeface="+mn-cs"/>
          </a:endParaRPr>
        </a:p>
      </dsp:txBody>
      <dsp:txXfrm>
        <a:off x="5751165" y="2958737"/>
        <a:ext cx="2376289" cy="118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#2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#3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>
          <a:xfrm>
            <a:off x="9181531" y="-1"/>
            <a:ext cx="3010469" cy="6833435"/>
          </a:xfrm>
          <a:custGeom>
            <a:avLst/>
            <a:gdLst>
              <a:gd name="connsiteX0" fmla="*/ 1714500 w 3010469"/>
              <a:gd name="connsiteY0" fmla="*/ 0 h 6858000"/>
              <a:gd name="connsiteX1" fmla="*/ 3010469 w 3010469"/>
              <a:gd name="connsiteY1" fmla="*/ 0 h 6858000"/>
              <a:gd name="connsiteX2" fmla="*/ 3010469 w 3010469"/>
              <a:gd name="connsiteY2" fmla="*/ 6858000 h 6858000"/>
              <a:gd name="connsiteX3" fmla="*/ 0 w 30104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469" h="6858000">
                <a:moveTo>
                  <a:pt x="1714500" y="0"/>
                </a:moveTo>
                <a:lnTo>
                  <a:pt x="3010469" y="0"/>
                </a:lnTo>
                <a:lnTo>
                  <a:pt x="30104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0" y="0"/>
            <a:ext cx="7393940" cy="6858000"/>
          </a:xfrm>
          <a:custGeom>
            <a:avLst/>
            <a:gdLst>
              <a:gd name="connsiteX0" fmla="*/ 0 w 7393940"/>
              <a:gd name="connsiteY0" fmla="*/ 0 h 6858000"/>
              <a:gd name="connsiteX1" fmla="*/ 7393940 w 7393940"/>
              <a:gd name="connsiteY1" fmla="*/ 0 h 6858000"/>
              <a:gd name="connsiteX2" fmla="*/ 5679440 w 7393940"/>
              <a:gd name="connsiteY2" fmla="*/ 6858000 h 6858000"/>
              <a:gd name="connsiteX3" fmla="*/ 0 w 73939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940" h="6858000">
                <a:moveTo>
                  <a:pt x="0" y="0"/>
                </a:moveTo>
                <a:lnTo>
                  <a:pt x="7393940" y="0"/>
                </a:lnTo>
                <a:lnTo>
                  <a:pt x="567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Freeform 16"/>
          <p:cNvSpPr/>
          <p:nvPr userDrawn="1"/>
        </p:nvSpPr>
        <p:spPr>
          <a:xfrm rot="823830">
            <a:off x="10402103" y="-113517"/>
            <a:ext cx="103497" cy="7085035"/>
          </a:xfrm>
          <a:custGeom>
            <a:avLst/>
            <a:gdLst>
              <a:gd name="connsiteX0" fmla="*/ 1 w 103497"/>
              <a:gd name="connsiteY0" fmla="*/ 25288 h 7085035"/>
              <a:gd name="connsiteX1" fmla="*/ 103497 w 103497"/>
              <a:gd name="connsiteY1" fmla="*/ 0 h 7085035"/>
              <a:gd name="connsiteX2" fmla="*/ 103497 w 103497"/>
              <a:gd name="connsiteY2" fmla="*/ 7059747 h 7085035"/>
              <a:gd name="connsiteX3" fmla="*/ 0 w 103497"/>
              <a:gd name="connsiteY3" fmla="*/ 7085035 h 70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97" h="7085035">
                <a:moveTo>
                  <a:pt x="1" y="25288"/>
                </a:moveTo>
                <a:lnTo>
                  <a:pt x="103497" y="0"/>
                </a:lnTo>
                <a:lnTo>
                  <a:pt x="103497" y="7059747"/>
                </a:lnTo>
                <a:lnTo>
                  <a:pt x="0" y="70850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5327" y="1365913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45327" y="941181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400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 flipH="1"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37369 h 6858000"/>
              <a:gd name="connsiteX3" fmla="*/ 383868 w 6096000"/>
              <a:gd name="connsiteY3" fmla="*/ 337369 h 6858000"/>
              <a:gd name="connsiteX4" fmla="*/ 383868 w 6096000"/>
              <a:gd name="connsiteY4" fmla="*/ 6520631 h 6858000"/>
              <a:gd name="connsiteX5" fmla="*/ 6096000 w 6096000"/>
              <a:gd name="connsiteY5" fmla="*/ 6520631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37369"/>
                </a:lnTo>
                <a:lnTo>
                  <a:pt x="383868" y="337369"/>
                </a:lnTo>
                <a:lnTo>
                  <a:pt x="383868" y="6520631"/>
                </a:lnTo>
                <a:lnTo>
                  <a:pt x="6096000" y="652063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872061"/>
            <a:ext cx="7277100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BUSINESS REPORT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4180385"/>
            <a:ext cx="72771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PRESENTED BY </a:t>
            </a:r>
            <a:r>
              <a:rPr lang="en-US" dirty="0" err="1"/>
              <a:t>OfficePLUS</a:t>
            </a:r>
            <a:endParaRPr lang="en-US" dirty="0"/>
          </a:p>
        </p:txBody>
      </p:sp>
      <p:sp>
        <p:nvSpPr>
          <p:cNvPr id="17" name="Freeform 16"/>
          <p:cNvSpPr/>
          <p:nvPr userDrawn="1"/>
        </p:nvSpPr>
        <p:spPr>
          <a:xfrm>
            <a:off x="10477500" y="5235630"/>
            <a:ext cx="968454" cy="968454"/>
          </a:xfrm>
          <a:custGeom>
            <a:avLst/>
            <a:gdLst>
              <a:gd name="connsiteX0" fmla="*/ 247650 w 2187654"/>
              <a:gd name="connsiteY0" fmla="*/ 247650 h 2187654"/>
              <a:gd name="connsiteX1" fmla="*/ 247650 w 2187654"/>
              <a:gd name="connsiteY1" fmla="*/ 1940004 h 2187654"/>
              <a:gd name="connsiteX2" fmla="*/ 1940004 w 2187654"/>
              <a:gd name="connsiteY2" fmla="*/ 1940004 h 2187654"/>
              <a:gd name="connsiteX3" fmla="*/ 1940004 w 2187654"/>
              <a:gd name="connsiteY3" fmla="*/ 247650 h 2187654"/>
              <a:gd name="connsiteX4" fmla="*/ 0 w 2187654"/>
              <a:gd name="connsiteY4" fmla="*/ 0 h 2187654"/>
              <a:gd name="connsiteX5" fmla="*/ 2187654 w 2187654"/>
              <a:gd name="connsiteY5" fmla="*/ 0 h 2187654"/>
              <a:gd name="connsiteX6" fmla="*/ 2187654 w 2187654"/>
              <a:gd name="connsiteY6" fmla="*/ 2187654 h 2187654"/>
              <a:gd name="connsiteX7" fmla="*/ 0 w 2187654"/>
              <a:gd name="connsiteY7" fmla="*/ 2187654 h 21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654" h="2187654">
                <a:moveTo>
                  <a:pt x="247650" y="247650"/>
                </a:moveTo>
                <a:lnTo>
                  <a:pt x="247650" y="1940004"/>
                </a:lnTo>
                <a:lnTo>
                  <a:pt x="1940004" y="1940004"/>
                </a:lnTo>
                <a:lnTo>
                  <a:pt x="1940004" y="247650"/>
                </a:lnTo>
                <a:close/>
                <a:moveTo>
                  <a:pt x="0" y="0"/>
                </a:moveTo>
                <a:lnTo>
                  <a:pt x="2187654" y="0"/>
                </a:lnTo>
                <a:lnTo>
                  <a:pt x="2187654" y="2187654"/>
                </a:lnTo>
                <a:lnTo>
                  <a:pt x="0" y="2187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Frame 8"/>
          <p:cNvSpPr/>
          <p:nvPr userDrawn="1"/>
        </p:nvSpPr>
        <p:spPr>
          <a:xfrm>
            <a:off x="3141690" y="423844"/>
            <a:ext cx="4002060" cy="3698820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57700" y="2682549"/>
            <a:ext cx="25146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57700" y="198081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30801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730801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613065" y="345572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9613065" y="387674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0801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730801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613065" y="45101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9613065" y="49311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30801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1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9613065" y="5538830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PART 1</a:t>
            </a:r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9613065" y="5959852"/>
            <a:ext cx="196059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en-US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 rot="2700000">
            <a:off x="3676650" y="-3763842"/>
            <a:ext cx="4838700" cy="4838700"/>
          </a:xfrm>
          <a:prstGeom prst="frame">
            <a:avLst>
              <a:gd name="adj1" fmla="val 4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2828835"/>
            <a:ext cx="72771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4027732"/>
            <a:ext cx="72771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 userDrawn="1"/>
        </p:nvSpPr>
        <p:spPr>
          <a:xfrm rot="18900000">
            <a:off x="5722100" y="-373898"/>
            <a:ext cx="747797" cy="747797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457450" y="587126"/>
            <a:ext cx="72771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  <a:endParaRPr lang="zh-CN" alt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457450" y="1136174"/>
            <a:ext cx="72771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/>
          <p:cNvSpPr/>
          <p:nvPr userDrawn="1"/>
        </p:nvSpPr>
        <p:spPr>
          <a:xfrm>
            <a:off x="921005" y="-1425566"/>
            <a:ext cx="4002060" cy="4226824"/>
          </a:xfrm>
          <a:prstGeom prst="frame">
            <a:avLst>
              <a:gd name="adj1" fmla="val 40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1606288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181556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80422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>
          <a:xfrm>
            <a:off x="9181531" y="-1"/>
            <a:ext cx="3010469" cy="6833435"/>
          </a:xfrm>
          <a:custGeom>
            <a:avLst/>
            <a:gdLst>
              <a:gd name="connsiteX0" fmla="*/ 1714500 w 3010469"/>
              <a:gd name="connsiteY0" fmla="*/ 0 h 6858000"/>
              <a:gd name="connsiteX1" fmla="*/ 3010469 w 3010469"/>
              <a:gd name="connsiteY1" fmla="*/ 0 h 6858000"/>
              <a:gd name="connsiteX2" fmla="*/ 3010469 w 3010469"/>
              <a:gd name="connsiteY2" fmla="*/ 6858000 h 6858000"/>
              <a:gd name="connsiteX3" fmla="*/ 0 w 301046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0469" h="6858000">
                <a:moveTo>
                  <a:pt x="1714500" y="0"/>
                </a:moveTo>
                <a:lnTo>
                  <a:pt x="3010469" y="0"/>
                </a:lnTo>
                <a:lnTo>
                  <a:pt x="30104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3" name="Freeform 12"/>
          <p:cNvSpPr/>
          <p:nvPr userDrawn="1"/>
        </p:nvSpPr>
        <p:spPr>
          <a:xfrm>
            <a:off x="0" y="0"/>
            <a:ext cx="7393940" cy="6858000"/>
          </a:xfrm>
          <a:custGeom>
            <a:avLst/>
            <a:gdLst>
              <a:gd name="connsiteX0" fmla="*/ 0 w 7393940"/>
              <a:gd name="connsiteY0" fmla="*/ 0 h 6858000"/>
              <a:gd name="connsiteX1" fmla="*/ 7393940 w 7393940"/>
              <a:gd name="connsiteY1" fmla="*/ 0 h 6858000"/>
              <a:gd name="connsiteX2" fmla="*/ 5679440 w 7393940"/>
              <a:gd name="connsiteY2" fmla="*/ 6858000 h 6858000"/>
              <a:gd name="connsiteX3" fmla="*/ 0 w 73939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3940" h="6858000">
                <a:moveTo>
                  <a:pt x="0" y="0"/>
                </a:moveTo>
                <a:lnTo>
                  <a:pt x="7393940" y="0"/>
                </a:lnTo>
                <a:lnTo>
                  <a:pt x="56794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7" name="Freeform 16"/>
          <p:cNvSpPr/>
          <p:nvPr userDrawn="1"/>
        </p:nvSpPr>
        <p:spPr>
          <a:xfrm rot="823830">
            <a:off x="10402103" y="-113517"/>
            <a:ext cx="103497" cy="7085035"/>
          </a:xfrm>
          <a:custGeom>
            <a:avLst/>
            <a:gdLst>
              <a:gd name="connsiteX0" fmla="*/ 1 w 103497"/>
              <a:gd name="connsiteY0" fmla="*/ 25288 h 7085035"/>
              <a:gd name="connsiteX1" fmla="*/ 103497 w 103497"/>
              <a:gd name="connsiteY1" fmla="*/ 0 h 7085035"/>
              <a:gd name="connsiteX2" fmla="*/ 103497 w 103497"/>
              <a:gd name="connsiteY2" fmla="*/ 7059747 h 7085035"/>
              <a:gd name="connsiteX3" fmla="*/ 0 w 103497"/>
              <a:gd name="connsiteY3" fmla="*/ 7085035 h 70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97" h="7085035">
                <a:moveTo>
                  <a:pt x="1" y="25288"/>
                </a:moveTo>
                <a:lnTo>
                  <a:pt x="103497" y="0"/>
                </a:lnTo>
                <a:lnTo>
                  <a:pt x="103497" y="7059747"/>
                </a:lnTo>
                <a:lnTo>
                  <a:pt x="0" y="70850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45327" y="1365913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45327" y="941181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Right Triangle 6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285750"/>
            <a:ext cx="11544300" cy="6286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3458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458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624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3458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 flipV="1">
            <a:off x="47053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978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663543" y="0"/>
            <a:ext cx="4528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17275" y="2215089"/>
            <a:ext cx="360952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添加标题</a:t>
            </a:r>
            <a:endParaRPr lang="zh-CN" alt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17275" y="1790357"/>
            <a:ext cx="360952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en-US" altLang="zh-CN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33829" y="3718263"/>
            <a:ext cx="4392966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30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17275" y="3089755"/>
            <a:ext cx="360952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flipH="1" flipV="1">
            <a:off x="4476749" y="3169910"/>
            <a:ext cx="250046" cy="23538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576457" y="0"/>
            <a:ext cx="1741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75000"/>
                  <a:alpha val="4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advClick="0" advTm="400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400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4000">
    <p:comb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advClick="0" advTm="400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ransition advClick="0" advTm="400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microsoft.com/office/2007/relationships/media" Target="file:///D:\A+&#22823;&#35774;&#35745;&#24072;\&#24039;&#24039;&#20799;\&#34013;&#33394;&#25153;&#24179;&#21830;&#21153;&#27169;&#26495;\&#34013;&#30333;&#24314;&#31569;&#39118;&#26684;PPT&#27169;&#26495;\TAL-Are%20We%20Awake.mp3" TargetMode="External"/><Relationship Id="rId2" Type="http://schemas.openxmlformats.org/officeDocument/2006/relationships/audio" Target="file:///D:\A+&#22823;&#35774;&#35745;&#24072;\&#24039;&#24039;&#20799;\&#34013;&#33394;&#25153;&#24179;&#21830;&#21153;&#27169;&#26495;\&#34013;&#30333;&#24314;&#31569;&#39118;&#26684;PPT&#27169;&#26495;\TAL-Are%20We%20Awake.mp3" TargetMode="Externa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97000"/>
          </a:blip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37465" y="-109855"/>
            <a:ext cx="7581265" cy="6967855"/>
          </a:xfrm>
          <a:custGeom>
            <a:avLst/>
            <a:gdLst>
              <a:gd name="connsiteX0" fmla="*/ 0 w 8605"/>
              <a:gd name="connsiteY0" fmla="*/ 10866 h 10866"/>
              <a:gd name="connsiteX1" fmla="*/ 21 w 8605"/>
              <a:gd name="connsiteY1" fmla="*/ 0 h 10866"/>
              <a:gd name="connsiteX2" fmla="*/ 6454 w 8605"/>
              <a:gd name="connsiteY2" fmla="*/ 38 h 10866"/>
              <a:gd name="connsiteX3" fmla="*/ 8605 w 8605"/>
              <a:gd name="connsiteY3" fmla="*/ 10866 h 10866"/>
              <a:gd name="connsiteX4" fmla="*/ 0 w 8605"/>
              <a:gd name="connsiteY4" fmla="*/ 10866 h 1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05" h="10866">
                <a:moveTo>
                  <a:pt x="0" y="10866"/>
                </a:moveTo>
                <a:lnTo>
                  <a:pt x="21" y="0"/>
                </a:lnTo>
                <a:lnTo>
                  <a:pt x="6454" y="38"/>
                </a:lnTo>
                <a:lnTo>
                  <a:pt x="8605" y="10866"/>
                </a:lnTo>
                <a:lnTo>
                  <a:pt x="0" y="1086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284345" y="-12700"/>
            <a:ext cx="7007860" cy="6915150"/>
          </a:xfrm>
          <a:prstGeom prst="line">
            <a:avLst/>
          </a:prstGeom>
          <a:ln w="111125">
            <a:solidFill>
              <a:schemeClr val="accent1">
                <a:alpha val="62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687695" y="-27305"/>
            <a:ext cx="2089785" cy="6929755"/>
          </a:xfrm>
          <a:prstGeom prst="line">
            <a:avLst/>
          </a:prstGeom>
          <a:ln w="111125">
            <a:solidFill>
              <a:schemeClr val="accent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815840" y="635"/>
            <a:ext cx="7063740" cy="5857875"/>
          </a:xfrm>
          <a:prstGeom prst="line">
            <a:avLst/>
          </a:prstGeom>
          <a:ln w="111125">
            <a:solidFill>
              <a:schemeClr val="accent1">
                <a:alpha val="5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470900" y="-12700"/>
            <a:ext cx="1174750" cy="6934200"/>
          </a:xfrm>
          <a:prstGeom prst="line">
            <a:avLst/>
          </a:prstGeom>
          <a:ln w="111125">
            <a:solidFill>
              <a:schemeClr val="accent1">
                <a:alpha val="3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38580" y="2468076"/>
            <a:ext cx="3761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云起支付   </a:t>
            </a:r>
            <a:endParaRPr lang="en-US" altLang="zh-CN" sz="600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r>
              <a:rPr lang="en-US" altLang="zh-CN" sz="6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   </a:t>
            </a:r>
            <a:r>
              <a:rPr lang="zh-CN" altLang="en-US" sz="6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方案</a:t>
            </a:r>
            <a:endParaRPr lang="en-US" altLang="en-US" sz="60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970" y="1814195"/>
            <a:ext cx="5440045" cy="318"/>
          </a:xfrm>
          <a:prstGeom prst="line">
            <a:avLst/>
          </a:prstGeom>
          <a:ln w="41275">
            <a:solidFill>
              <a:srgbClr val="0099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-635" y="4714875"/>
            <a:ext cx="5572760" cy="0"/>
          </a:xfrm>
          <a:prstGeom prst="line">
            <a:avLst/>
          </a:prstGeom>
          <a:ln w="41275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TAL-Are We Awake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2245" y="354520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000"/>
    </mc:Choice>
    <mc:Fallback>
      <p:transition advClick="0" advTm="4000"/>
    </mc:Fallback>
  </mc:AlternateContent>
  <p:timing>
    <p:tnLst>
      <p:par>
        <p:cTn id="1" dur="indefinite" restart="never" nodeType="tmRoot">
          <p:childTnLst>
            <p:audio>
              <p:cMediaNode showWhenStopped="0" numSld="15">
                <p:cTn id="2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57450" y="1057661"/>
            <a:ext cx="7277100" cy="649605"/>
          </a:xfrm>
        </p:spPr>
        <p:txBody>
          <a:bodyPr/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云起支付规则</a:t>
            </a:r>
            <a:endParaRPr lang="zh-CN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0285730" y="5344795"/>
            <a:ext cx="1734185" cy="1527175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339398" y="1270"/>
            <a:ext cx="1513205" cy="1056640"/>
          </a:xfrm>
          <a:custGeom>
            <a:avLst/>
            <a:gdLst>
              <a:gd name="connsiteX0" fmla="*/ 0 w 2383"/>
              <a:gd name="connsiteY0" fmla="*/ 0 h 1664"/>
              <a:gd name="connsiteX1" fmla="*/ 2383 w 2383"/>
              <a:gd name="connsiteY1" fmla="*/ 0 h 1664"/>
              <a:gd name="connsiteX2" fmla="*/ 1137 w 2383"/>
              <a:gd name="connsiteY2" fmla="*/ 1664 h 1664"/>
              <a:gd name="connsiteX3" fmla="*/ 0 w 2383"/>
              <a:gd name="connsiteY3" fmla="*/ 0 h 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" h="1664">
                <a:moveTo>
                  <a:pt x="0" y="0"/>
                </a:moveTo>
                <a:lnTo>
                  <a:pt x="2383" y="0"/>
                </a:lnTo>
                <a:lnTo>
                  <a:pt x="1137" y="16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37342" y="1739968"/>
            <a:ext cx="3917315" cy="65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推荐人推荐奖励规则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15" name="图文框 14"/>
          <p:cNvSpPr/>
          <p:nvPr/>
        </p:nvSpPr>
        <p:spPr>
          <a:xfrm>
            <a:off x="2238375" y="2787015"/>
            <a:ext cx="2731135" cy="2557780"/>
          </a:xfrm>
          <a:prstGeom prst="frame">
            <a:avLst/>
          </a:prstGeom>
          <a:solidFill>
            <a:schemeClr val="accent1">
              <a:alpha val="6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图文框 24"/>
          <p:cNvSpPr/>
          <p:nvPr/>
        </p:nvSpPr>
        <p:spPr>
          <a:xfrm>
            <a:off x="4009390" y="3441065"/>
            <a:ext cx="5725795" cy="3265805"/>
          </a:xfrm>
          <a:prstGeom prst="frame">
            <a:avLst/>
          </a:prstGeom>
          <a:solidFill>
            <a:schemeClr val="accent1">
              <a:alpha val="6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13660" y="3281075"/>
            <a:ext cx="152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项目发起人任务认购原始股方案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8417" y="4046279"/>
            <a:ext cx="39541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任务总量600万元占分红股份的60%发起分3轮，另40%为公司发展基金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ir\Desktop\城市夜景\270997.jpg270997"/>
          <p:cNvPicPr>
            <a:picLocks noChangeAspect="1"/>
          </p:cNvPicPr>
          <p:nvPr/>
        </p:nvPicPr>
        <p:blipFill>
          <a:blip r:embed="rId1"/>
          <a:srcRect l="2339" t="9726" r="10757" b="537"/>
          <a:stretch>
            <a:fillRect/>
          </a:stretch>
        </p:blipFill>
        <p:spPr>
          <a:xfrm>
            <a:off x="4862830" y="-1270"/>
            <a:ext cx="7315200" cy="6860540"/>
          </a:xfrm>
          <a:prstGeom prst="parallelogram">
            <a:avLst/>
          </a:prstGeom>
        </p:spPr>
      </p:pic>
      <p:sp>
        <p:nvSpPr>
          <p:cNvPr id="8" name="任意多边形 7"/>
          <p:cNvSpPr/>
          <p:nvPr/>
        </p:nvSpPr>
        <p:spPr>
          <a:xfrm rot="16200000">
            <a:off x="7834630" y="2515870"/>
            <a:ext cx="6918325" cy="1768475"/>
          </a:xfrm>
          <a:custGeom>
            <a:avLst/>
            <a:gdLst>
              <a:gd name="connsiteX0" fmla="*/ 0 w 10895"/>
              <a:gd name="connsiteY0" fmla="*/ 2782 h 2785"/>
              <a:gd name="connsiteX1" fmla="*/ 19 w 10895"/>
              <a:gd name="connsiteY1" fmla="*/ 0 h 2785"/>
              <a:gd name="connsiteX2" fmla="*/ 10895 w 10895"/>
              <a:gd name="connsiteY2" fmla="*/ 2783 h 2785"/>
              <a:gd name="connsiteX3" fmla="*/ 0 w 10895"/>
              <a:gd name="connsiteY3" fmla="*/ 2782 h 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5" h="2785">
                <a:moveTo>
                  <a:pt x="0" y="2782"/>
                </a:moveTo>
                <a:lnTo>
                  <a:pt x="19" y="0"/>
                </a:lnTo>
                <a:cubicBezTo>
                  <a:pt x="3607" y="906"/>
                  <a:pt x="7305" y="1847"/>
                  <a:pt x="10895" y="2783"/>
                </a:cubicBezTo>
                <a:cubicBezTo>
                  <a:pt x="7162" y="2783"/>
                  <a:pt x="3592" y="2789"/>
                  <a:pt x="0" y="2782"/>
                </a:cubicBezTo>
                <a:close/>
              </a:path>
            </a:pathLst>
          </a:custGeom>
          <a:solidFill>
            <a:srgbClr val="24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7552055" y="-14605"/>
            <a:ext cx="4625975" cy="6873875"/>
          </a:xfrm>
          <a:custGeom>
            <a:avLst/>
            <a:gdLst>
              <a:gd name="connsiteX0" fmla="*/ 0 w 7218"/>
              <a:gd name="connsiteY0" fmla="*/ 10787 h 10787"/>
              <a:gd name="connsiteX1" fmla="*/ 2667 w 7218"/>
              <a:gd name="connsiteY1" fmla="*/ 0 h 10787"/>
              <a:gd name="connsiteX2" fmla="*/ 7218 w 7218"/>
              <a:gd name="connsiteY2" fmla="*/ 45 h 10787"/>
              <a:gd name="connsiteX3" fmla="*/ 4477 w 7218"/>
              <a:gd name="connsiteY3" fmla="*/ 10718 h 10787"/>
              <a:gd name="connsiteX4" fmla="*/ 0 w 7218"/>
              <a:gd name="connsiteY4" fmla="*/ 10787 h 1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" h="10787">
                <a:moveTo>
                  <a:pt x="0" y="10787"/>
                </a:moveTo>
                <a:lnTo>
                  <a:pt x="2667" y="0"/>
                </a:lnTo>
                <a:lnTo>
                  <a:pt x="7218" y="45"/>
                </a:lnTo>
                <a:lnTo>
                  <a:pt x="4477" y="10718"/>
                </a:lnTo>
                <a:lnTo>
                  <a:pt x="0" y="10787"/>
                </a:lnTo>
                <a:close/>
              </a:path>
            </a:pathLst>
          </a:cu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4305" y="1017905"/>
            <a:ext cx="4753610" cy="5791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发起人招募</a:t>
            </a:r>
            <a:endParaRPr lang="zh-CN" altLang="en-US" sz="32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3550" y="2026920"/>
            <a:ext cx="505079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快速推进云起支付系统占领市场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。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pPr lvl="0">
              <a:lnSpc>
                <a:spcPct val="130000"/>
              </a:lnSpc>
            </a:pP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pPr lvl="0">
              <a:lnSpc>
                <a:spcPct val="130000"/>
              </a:lnSpc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认购</a:t>
            </a:r>
            <a:r>
              <a: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原始股</a:t>
            </a: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方案：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pPr lvl="0">
              <a:lnSpc>
                <a:spcPct val="130000"/>
              </a:lnSpc>
            </a:pP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22605" y="1638935"/>
            <a:ext cx="4017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/>
          <p:cNvGraphicFramePr/>
          <p:nvPr/>
        </p:nvGraphicFramePr>
        <p:xfrm>
          <a:off x="-236220" y="3371850"/>
          <a:ext cx="5535295" cy="264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5" y="1960245"/>
            <a:ext cx="12192000" cy="2503170"/>
          </a:xfrm>
          <a:prstGeom prst="rect">
            <a:avLst/>
          </a:prstGeom>
          <a:solidFill>
            <a:srgbClr val="1685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Rectangle 1"/>
          <p:cNvSpPr/>
          <p:nvPr/>
        </p:nvSpPr>
        <p:spPr>
          <a:xfrm flipH="1">
            <a:off x="6073140" y="0"/>
            <a:ext cx="133350" cy="5158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5" name="矩形 16"/>
          <p:cNvSpPr/>
          <p:nvPr/>
        </p:nvSpPr>
        <p:spPr>
          <a:xfrm>
            <a:off x="177969" y="2908249"/>
            <a:ext cx="541320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资金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100万占总分红股份10%成功发起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（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钱款结清后发起成功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）</a:t>
            </a:r>
            <a:endParaRPr lang="zh-CN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6" name="矩形 17"/>
          <p:cNvSpPr/>
          <p:nvPr/>
        </p:nvSpPr>
        <p:spPr>
          <a:xfrm>
            <a:off x="1766085" y="2053862"/>
            <a:ext cx="2236510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sz="3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认购方法：</a:t>
            </a:r>
            <a:endParaRPr lang="zh-CN" sz="3200" kern="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6206490" y="2898775"/>
            <a:ext cx="578231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签署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协议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并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缴纳保障金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2000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元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（不退还）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完成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第二轮发起人招募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即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发起成功</a:t>
            </a:r>
            <a:endParaRPr lang="zh-CN" altLang="en-US" sz="2400" kern="0" dirty="0">
              <a:latin typeface="方正正粗黑简体" panose="02000000000000000000" pitchFamily="2" charset="-122"/>
              <a:ea typeface="方正正粗黑简体" panose="02000000000000000000" pitchFamily="2" charset="-122"/>
              <a:cs typeface="+mn-ea"/>
              <a:sym typeface="+mn-lt"/>
            </a:endParaRPr>
          </a:p>
          <a:p>
            <a:pPr lvl="0" algn="ctr"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8" name="矩形 17"/>
          <p:cNvSpPr/>
          <p:nvPr/>
        </p:nvSpPr>
        <p:spPr>
          <a:xfrm>
            <a:off x="7852716" y="2053299"/>
            <a:ext cx="3068469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8565">
              <a:lnSpc>
                <a:spcPct val="130000"/>
              </a:lnSpc>
              <a:defRPr/>
            </a:pPr>
            <a:r>
              <a:rPr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任务</a:t>
            </a:r>
            <a:r>
              <a:rPr 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替代</a:t>
            </a:r>
            <a:r>
              <a:rPr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方法：</a:t>
            </a:r>
            <a:endParaRPr lang="en-US" altLang="zh-CN" sz="3200" b="1" kern="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4794024"/>
            <a:ext cx="12192000" cy="2068286"/>
          </a:xfrm>
          <a:prstGeom prst="rect">
            <a:avLst/>
          </a:prstGeom>
        </p:spPr>
      </p:pic>
      <p:sp>
        <p:nvSpPr>
          <p:cNvPr id="13" name="Right Triangle 12"/>
          <p:cNvSpPr/>
          <p:nvPr/>
        </p:nvSpPr>
        <p:spPr>
          <a:xfrm rot="16200000">
            <a:off x="11293475" y="5963285"/>
            <a:ext cx="771525" cy="1026795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Right Triangle 12"/>
          <p:cNvSpPr/>
          <p:nvPr/>
        </p:nvSpPr>
        <p:spPr>
          <a:xfrm rot="10800000" flipH="1">
            <a:off x="0" y="635"/>
            <a:ext cx="969645" cy="1026160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4792" y="35560"/>
            <a:ext cx="2757486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>
                <a:latin typeface="方正正粗黑简体" panose="02000000000000000000" pitchFamily="2" charset="-122"/>
                <a:ea typeface="方正正粗黑简体" panose="02000000000000000000" pitchFamily="2" charset="-122"/>
                <a:cs typeface="+mn-ea"/>
                <a:sym typeface="+mn-lt"/>
              </a:rPr>
              <a:t>第一轮认购</a:t>
            </a:r>
            <a:endParaRPr lang="zh-CN" altLang="en-US" sz="4000" b="1" kern="0" dirty="0">
              <a:latin typeface="方正正粗黑简体" panose="02000000000000000000" pitchFamily="2" charset="-122"/>
              <a:ea typeface="方正正粗黑简体" panose="02000000000000000000" pitchFamily="2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kern="0" dirty="0">
                <a:latin typeface="方正正粗黑简体" panose="02000000000000000000" pitchFamily="2" charset="-122"/>
                <a:ea typeface="方正正粗黑简体" panose="02000000000000000000" pitchFamily="2" charset="-122"/>
                <a:cs typeface="+mn-ea"/>
                <a:sym typeface="+mn-lt"/>
              </a:rPr>
              <a:t>（个人）</a:t>
            </a:r>
            <a:endParaRPr lang="zh-CN" altLang="en-US" sz="4000" kern="0" dirty="0">
              <a:latin typeface="方正正粗黑简体" panose="02000000000000000000" pitchFamily="2" charset="-122"/>
              <a:ea typeface="方正正粗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横卷形 16"/>
          <p:cNvSpPr/>
          <p:nvPr/>
        </p:nvSpPr>
        <p:spPr>
          <a:xfrm>
            <a:off x="6769735" y="318135"/>
            <a:ext cx="4299585" cy="1186815"/>
          </a:xfrm>
          <a:prstGeom prst="horizontalScroll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发起人独立管理发起团队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5" y="1960245"/>
            <a:ext cx="12192000" cy="2503170"/>
          </a:xfrm>
          <a:prstGeom prst="rect">
            <a:avLst/>
          </a:prstGeom>
          <a:solidFill>
            <a:srgbClr val="1685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Rectangle 1"/>
          <p:cNvSpPr/>
          <p:nvPr/>
        </p:nvSpPr>
        <p:spPr>
          <a:xfrm flipH="1">
            <a:off x="6073140" y="0"/>
            <a:ext cx="133350" cy="5158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5" name="矩形 16"/>
          <p:cNvSpPr/>
          <p:nvPr/>
        </p:nvSpPr>
        <p:spPr>
          <a:xfrm>
            <a:off x="177334" y="3044139"/>
            <a:ext cx="541320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资金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10万占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第一轮若干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股份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发起</a:t>
            </a:r>
            <a:endParaRPr lang="zh-CN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（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钱款结清后发起成功）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6" name="矩形 17"/>
          <p:cNvSpPr/>
          <p:nvPr/>
        </p:nvSpPr>
        <p:spPr>
          <a:xfrm>
            <a:off x="1766085" y="2053862"/>
            <a:ext cx="2236510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sz="3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认购方法：</a:t>
            </a:r>
            <a:endParaRPr lang="zh-CN" sz="3200" kern="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6326505" y="3044190"/>
            <a:ext cx="578231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签署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协议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并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缴纳保障金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2000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元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（不退还）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完成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第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三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轮发起人招募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即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发起成功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pPr lvl="0" algn="ctr"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8" name="矩形 17"/>
          <p:cNvSpPr/>
          <p:nvPr/>
        </p:nvSpPr>
        <p:spPr>
          <a:xfrm>
            <a:off x="7863938" y="2053299"/>
            <a:ext cx="3057247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8565">
              <a:lnSpc>
                <a:spcPct val="130000"/>
              </a:lnSpc>
              <a:defRPr/>
            </a:pP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任务</a:t>
            </a:r>
            <a:r>
              <a:rPr 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替代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方法：</a:t>
            </a:r>
            <a:endParaRPr lang="en-US" altLang="zh-CN" sz="3200" kern="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4794024"/>
            <a:ext cx="12192000" cy="2068286"/>
          </a:xfrm>
          <a:prstGeom prst="rect">
            <a:avLst/>
          </a:prstGeom>
        </p:spPr>
      </p:pic>
      <p:sp>
        <p:nvSpPr>
          <p:cNvPr id="13" name="Right Triangle 12"/>
          <p:cNvSpPr/>
          <p:nvPr/>
        </p:nvSpPr>
        <p:spPr>
          <a:xfrm rot="16200000">
            <a:off x="11293475" y="5963285"/>
            <a:ext cx="771525" cy="1026795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Right Triangle 12"/>
          <p:cNvSpPr/>
          <p:nvPr/>
        </p:nvSpPr>
        <p:spPr>
          <a:xfrm rot="10800000" flipH="1">
            <a:off x="0" y="635"/>
            <a:ext cx="969645" cy="1026160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4792" y="35560"/>
            <a:ext cx="2757486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defRPr sz="4000" b="1" kern="0">
                <a:latin typeface="方正正粗黑简体" panose="02000000000000000000" pitchFamily="2" charset="-122"/>
                <a:ea typeface="方正正粗黑简体" panose="02000000000000000000" pitchFamily="2" charset="-122"/>
                <a:cs typeface="+mn-ea"/>
              </a:defRPr>
            </a:lvl1pPr>
          </a:lstStyle>
          <a:p>
            <a:r>
              <a:rPr lang="zh-CN" altLang="en-US" b="0" dirty="0">
                <a:sym typeface="+mn-lt"/>
              </a:rPr>
              <a:t>第二轮认购</a:t>
            </a:r>
            <a:endParaRPr lang="zh-CN" altLang="en-US" b="0" dirty="0">
              <a:sym typeface="+mn-lt"/>
            </a:endParaRPr>
          </a:p>
          <a:p>
            <a:r>
              <a:rPr lang="zh-CN" altLang="en-US" b="0" dirty="0">
                <a:sym typeface="+mn-lt"/>
              </a:rPr>
              <a:t>（个人）</a:t>
            </a:r>
            <a:endParaRPr lang="zh-CN" altLang="en-US" b="0" dirty="0">
              <a:sym typeface="+mn-lt"/>
            </a:endParaRPr>
          </a:p>
        </p:txBody>
      </p:sp>
      <p:sp>
        <p:nvSpPr>
          <p:cNvPr id="16" name="横卷形 15"/>
          <p:cNvSpPr/>
          <p:nvPr/>
        </p:nvSpPr>
        <p:spPr>
          <a:xfrm>
            <a:off x="6769735" y="318135"/>
            <a:ext cx="4299585" cy="1186815"/>
          </a:xfrm>
          <a:prstGeom prst="horizontalScroll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发起人独立管理发起团队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16200000">
            <a:off x="8197066" y="3459490"/>
            <a:ext cx="1133563" cy="5696125"/>
          </a:xfrm>
          <a:prstGeom prst="rtTriangle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85"/>
          </a:p>
        </p:txBody>
      </p:sp>
      <p:sp>
        <p:nvSpPr>
          <p:cNvPr id="13" name="流程图: 摘录 12"/>
          <p:cNvSpPr/>
          <p:nvPr/>
        </p:nvSpPr>
        <p:spPr>
          <a:xfrm rot="5400000">
            <a:off x="-138223" y="448894"/>
            <a:ext cx="992003" cy="711063"/>
          </a:xfrm>
          <a:prstGeom prst="flowChartExtra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85"/>
          </a:p>
        </p:txBody>
      </p:sp>
      <p:sp>
        <p:nvSpPr>
          <p:cNvPr id="2" name="文本框 1"/>
          <p:cNvSpPr txBox="1"/>
          <p:nvPr/>
        </p:nvSpPr>
        <p:spPr>
          <a:xfrm>
            <a:off x="1017905" y="393065"/>
            <a:ext cx="46075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激励机制：</a:t>
            </a:r>
            <a:endParaRPr lang="zh-CN" altLang="en-US" sz="48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cxnSp>
        <p:nvCxnSpPr>
          <p:cNvPr id="12" name="肘形连接符 11"/>
          <p:cNvCxnSpPr/>
          <p:nvPr/>
        </p:nvCxnSpPr>
        <p:spPr>
          <a:xfrm>
            <a:off x="748030" y="1293495"/>
            <a:ext cx="4653280" cy="169545"/>
          </a:xfrm>
          <a:prstGeom prst="bentConnector3">
            <a:avLst>
              <a:gd name="adj1" fmla="val 50014"/>
            </a:avLst>
          </a:prstGeom>
          <a:ln w="38100">
            <a:solidFill>
              <a:srgbClr val="168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10039350" y="3961130"/>
            <a:ext cx="20212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0" u="none">
                <a:latin typeface="方正正粗黑简体" panose="02000000000000000000" pitchFamily="2" charset="-122"/>
                <a:ea typeface="方正正粗黑简体" panose="02000000000000000000" pitchFamily="2" charset="-122"/>
                <a:cs typeface="Tahoma" charset="0"/>
              </a:rPr>
              <a:t> </a:t>
            </a:r>
            <a:r>
              <a:rPr lang="zh-CN" altLang="en-US" sz="3200" b="0" u="none">
                <a:latin typeface="方正正粗黑简体" panose="02000000000000000000" pitchFamily="2" charset="-122"/>
                <a:ea typeface="方正正粗黑简体" panose="02000000000000000000" pitchFamily="2" charset="-122"/>
                <a:cs typeface="微软雅黑" charset="-122"/>
              </a:rPr>
              <a:t>以此类推</a:t>
            </a:r>
            <a:endParaRPr lang="zh-CN" altLang="en-US" sz="320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701800" y="71945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1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5" y="1960245"/>
            <a:ext cx="12192000" cy="2503170"/>
          </a:xfrm>
          <a:prstGeom prst="rect">
            <a:avLst/>
          </a:prstGeom>
          <a:solidFill>
            <a:srgbClr val="1685D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2" name="Rectangle 1"/>
          <p:cNvSpPr/>
          <p:nvPr/>
        </p:nvSpPr>
        <p:spPr>
          <a:xfrm flipH="1">
            <a:off x="6073140" y="0"/>
            <a:ext cx="133350" cy="5158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5" name="矩形 16"/>
          <p:cNvSpPr/>
          <p:nvPr/>
        </p:nvSpPr>
        <p:spPr>
          <a:xfrm>
            <a:off x="177334" y="3044139"/>
            <a:ext cx="5413205" cy="1041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资金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1万占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二轮个人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股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10%</a:t>
            </a:r>
            <a:endParaRPr lang="zh-CN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（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钱款结清后发起成功）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6" name="矩形 17"/>
          <p:cNvSpPr/>
          <p:nvPr/>
        </p:nvSpPr>
        <p:spPr>
          <a:xfrm>
            <a:off x="1766085" y="2053862"/>
            <a:ext cx="2236510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sz="3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认购方法：</a:t>
            </a:r>
            <a:endParaRPr lang="zh-CN" sz="3200" kern="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6409690" y="2806700"/>
            <a:ext cx="578231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签署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协议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并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缴纳保障金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2000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元</a:t>
            </a:r>
            <a:r>
              <a:rPr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（不退还）</a:t>
            </a:r>
            <a:r>
              <a:rPr 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；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万业绩完成即成功；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  <a:p>
            <a:pPr lvl="0"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推广总额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10%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作为提成。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8" name="矩形 17"/>
          <p:cNvSpPr/>
          <p:nvPr/>
        </p:nvSpPr>
        <p:spPr>
          <a:xfrm>
            <a:off x="7863938" y="2053299"/>
            <a:ext cx="3057247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8565">
              <a:lnSpc>
                <a:spcPct val="130000"/>
              </a:lnSpc>
            </a:pP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任务</a:t>
            </a:r>
            <a:r>
              <a:rPr 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替代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方法：</a:t>
            </a:r>
            <a:endParaRPr lang="en-US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0" y="4794024"/>
            <a:ext cx="12192000" cy="2068286"/>
          </a:xfrm>
          <a:prstGeom prst="rect">
            <a:avLst/>
          </a:prstGeom>
        </p:spPr>
      </p:pic>
      <p:sp>
        <p:nvSpPr>
          <p:cNvPr id="13" name="Right Triangle 12"/>
          <p:cNvSpPr/>
          <p:nvPr/>
        </p:nvSpPr>
        <p:spPr>
          <a:xfrm rot="16200000">
            <a:off x="11293475" y="5963285"/>
            <a:ext cx="771525" cy="1026795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12" name="Right Triangle 12"/>
          <p:cNvSpPr/>
          <p:nvPr/>
        </p:nvSpPr>
        <p:spPr>
          <a:xfrm rot="10800000" flipH="1">
            <a:off x="0" y="635"/>
            <a:ext cx="969645" cy="1026160"/>
          </a:xfrm>
          <a:prstGeom prst="rtTriangle">
            <a:avLst/>
          </a:prstGeom>
          <a:solidFill>
            <a:srgbClr val="168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latin typeface="微软雅黑" charset="-122"/>
              <a:ea typeface="微软雅黑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2095" y="35560"/>
            <a:ext cx="2722880" cy="1752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defRPr sz="4000" b="0" kern="0">
                <a:latin typeface="方正正粗黑简体" panose="02000000000000000000" pitchFamily="2" charset="-122"/>
                <a:ea typeface="方正正粗黑简体" panose="020000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第三轮认购</a:t>
            </a:r>
            <a:endParaRPr lang="zh-CN" altLang="en-US" dirty="0">
              <a:sym typeface="+mn-lt"/>
            </a:endParaRPr>
          </a:p>
          <a:p>
            <a:r>
              <a:rPr lang="zh-CN" altLang="en-US" dirty="0">
                <a:sym typeface="+mn-lt"/>
              </a:rPr>
              <a:t>（个人）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rot="16200000">
            <a:off x="8197066" y="3459490"/>
            <a:ext cx="1133563" cy="5696125"/>
          </a:xfrm>
          <a:prstGeom prst="rtTriangle">
            <a:avLst/>
          </a:prstGeom>
          <a:solidFill>
            <a:srgbClr val="FFFFFF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85"/>
          </a:p>
        </p:txBody>
      </p:sp>
      <p:sp>
        <p:nvSpPr>
          <p:cNvPr id="13" name="流程图: 摘录 12"/>
          <p:cNvSpPr/>
          <p:nvPr/>
        </p:nvSpPr>
        <p:spPr>
          <a:xfrm rot="5400000">
            <a:off x="-138223" y="448894"/>
            <a:ext cx="992003" cy="711063"/>
          </a:xfrm>
          <a:prstGeom prst="flowChartExtra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85"/>
          </a:p>
        </p:txBody>
      </p:sp>
      <p:sp>
        <p:nvSpPr>
          <p:cNvPr id="2" name="文本框 1"/>
          <p:cNvSpPr txBox="1"/>
          <p:nvPr/>
        </p:nvSpPr>
        <p:spPr>
          <a:xfrm>
            <a:off x="1017905" y="393065"/>
            <a:ext cx="460756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激励机制：</a:t>
            </a:r>
            <a:endParaRPr lang="zh-CN" altLang="en-US" sz="48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cxnSp>
        <p:nvCxnSpPr>
          <p:cNvPr id="12" name="肘形连接符 11"/>
          <p:cNvCxnSpPr/>
          <p:nvPr/>
        </p:nvCxnSpPr>
        <p:spPr>
          <a:xfrm>
            <a:off x="748030" y="1293495"/>
            <a:ext cx="4653280" cy="169545"/>
          </a:xfrm>
          <a:prstGeom prst="bentConnector3">
            <a:avLst>
              <a:gd name="adj1" fmla="val 50014"/>
            </a:avLst>
          </a:prstGeom>
          <a:ln w="38100">
            <a:solidFill>
              <a:srgbClr val="1685D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10039350" y="3961130"/>
            <a:ext cx="2021205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0" u="none" dirty="0">
                <a:latin typeface="方正正粗黑简体" panose="02000000000000000000" pitchFamily="2" charset="-122"/>
                <a:ea typeface="方正正粗黑简体" panose="02000000000000000000" pitchFamily="2" charset="-122"/>
                <a:cs typeface="Tahoma" charset="0"/>
              </a:rPr>
              <a:t> </a:t>
            </a:r>
            <a:r>
              <a:rPr lang="zh-CN" altLang="en-US" sz="3200" b="0" u="none" dirty="0">
                <a:latin typeface="方正正粗黑简体" panose="02000000000000000000" pitchFamily="2" charset="-122"/>
                <a:ea typeface="方正正粗黑简体" panose="02000000000000000000" pitchFamily="2" charset="-122"/>
                <a:cs typeface="微软雅黑" charset="-122"/>
              </a:rPr>
              <a:t>以此类推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701800" y="71945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13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270" y="-14605"/>
            <a:ext cx="4497705" cy="6917690"/>
          </a:xfrm>
          <a:custGeom>
            <a:avLst/>
            <a:gdLst>
              <a:gd name="connsiteX0" fmla="*/ 0 w 8605"/>
              <a:gd name="connsiteY0" fmla="*/ 10866 h 10866"/>
              <a:gd name="connsiteX1" fmla="*/ 21 w 8605"/>
              <a:gd name="connsiteY1" fmla="*/ 0 h 10866"/>
              <a:gd name="connsiteX2" fmla="*/ 6454 w 8605"/>
              <a:gd name="connsiteY2" fmla="*/ 38 h 10866"/>
              <a:gd name="connsiteX3" fmla="*/ 8605 w 8605"/>
              <a:gd name="connsiteY3" fmla="*/ 10866 h 10866"/>
              <a:gd name="connsiteX4" fmla="*/ 0 w 8605"/>
              <a:gd name="connsiteY4" fmla="*/ 10866 h 1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05" h="10866">
                <a:moveTo>
                  <a:pt x="0" y="10866"/>
                </a:moveTo>
                <a:lnTo>
                  <a:pt x="21" y="0"/>
                </a:lnTo>
                <a:lnTo>
                  <a:pt x="6454" y="38"/>
                </a:lnTo>
                <a:lnTo>
                  <a:pt x="8605" y="10866"/>
                </a:lnTo>
                <a:lnTo>
                  <a:pt x="0" y="10866"/>
                </a:lnTo>
                <a:close/>
              </a:path>
            </a:pathLst>
          </a:custGeom>
          <a:solidFill>
            <a:srgbClr val="80A2B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400550" y="-41910"/>
            <a:ext cx="6891655" cy="6944360"/>
          </a:xfrm>
          <a:prstGeom prst="line">
            <a:avLst/>
          </a:prstGeom>
          <a:ln w="111125">
            <a:solidFill>
              <a:srgbClr val="85A3AE">
                <a:alpha val="62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5687695" y="-14605"/>
            <a:ext cx="1978660" cy="6917055"/>
          </a:xfrm>
          <a:prstGeom prst="line">
            <a:avLst/>
          </a:prstGeom>
          <a:ln w="111125">
            <a:solidFill>
              <a:srgbClr val="85A3AE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343400" y="-8890"/>
            <a:ext cx="7432675" cy="6033135"/>
          </a:xfrm>
          <a:prstGeom prst="line">
            <a:avLst/>
          </a:prstGeom>
          <a:ln w="111125">
            <a:solidFill>
              <a:srgbClr val="85A3AE">
                <a:alpha val="4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482965" y="-635"/>
            <a:ext cx="1162685" cy="6922135"/>
          </a:xfrm>
          <a:prstGeom prst="line">
            <a:avLst/>
          </a:prstGeom>
          <a:ln w="111125">
            <a:solidFill>
              <a:srgbClr val="85A3AE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3885" y="2666365"/>
            <a:ext cx="328676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PGothic" charset="-128"/>
                <a:ea typeface="MS PGothic" charset="-128"/>
                <a:sym typeface="+mn-ea"/>
              </a:rPr>
              <a:t>THANK YOU</a:t>
            </a:r>
            <a:endParaRPr lang="en-US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S PGothic" charset="-128"/>
              <a:ea typeface="MS PGothic" charset="-128"/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20040" y="1803400"/>
            <a:ext cx="3002915" cy="15240"/>
          </a:xfrm>
          <a:prstGeom prst="line">
            <a:avLst/>
          </a:prstGeom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48285" y="4557395"/>
            <a:ext cx="3375660" cy="2921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12" grpId="0"/>
      <p:bldP spid="12" grpId="1"/>
      <p:bldP spid="12" grpId="2"/>
      <p:bldP spid="12" grpId="3"/>
      <p:bldP spid="12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:\Users\Air\Desktop\城市夜景\271078.jpg271078"/>
          <p:cNvPicPr>
            <a:picLocks noGrp="1" noChangeAspect="1"/>
          </p:cNvPicPr>
          <p:nvPr>
            <p:ph idx="1"/>
          </p:nvPr>
        </p:nvPicPr>
        <p:blipFill>
          <a:blip r:embed="rId1"/>
          <a:srcRect l="-101653" t="17457" r="100096" b="-19250"/>
          <a:stretch>
            <a:fillRect/>
          </a:stretch>
        </p:blipFill>
        <p:spPr>
          <a:xfrm flipH="1">
            <a:off x="5953760" y="797560"/>
            <a:ext cx="6021705" cy="4458335"/>
          </a:xfrm>
          <a:prstGeom prst="rect">
            <a:avLst/>
          </a:prstGeom>
        </p:spPr>
      </p:pic>
      <p:pic>
        <p:nvPicPr>
          <p:cNvPr id="6" name="图片 5" descr="271078"/>
          <p:cNvPicPr>
            <a:picLocks noChangeAspect="1"/>
          </p:cNvPicPr>
          <p:nvPr/>
        </p:nvPicPr>
        <p:blipFill>
          <a:blip r:embed="rId1"/>
          <a:srcRect l="5359" t="-963" r="-78612" b="1232"/>
          <a:stretch>
            <a:fillRect/>
          </a:stretch>
        </p:blipFill>
        <p:spPr>
          <a:xfrm>
            <a:off x="-74930" y="-60960"/>
            <a:ext cx="11053445" cy="69799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27625" y="688340"/>
            <a:ext cx="1936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目</a:t>
            </a:r>
            <a:r>
              <a:rPr lang="zh-CN" altLang="en-US" sz="4800" dirty="0">
                <a:solidFill>
                  <a:srgbClr val="1685DA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  录</a:t>
            </a:r>
            <a:endParaRPr lang="en-US" altLang="zh-CN" sz="4800" dirty="0">
              <a:solidFill>
                <a:srgbClr val="1685DA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20" name=" 220"/>
          <p:cNvSpPr/>
          <p:nvPr/>
        </p:nvSpPr>
        <p:spPr>
          <a:xfrm>
            <a:off x="6521774" y="2250757"/>
            <a:ext cx="1483995" cy="4514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  <a:cs typeface="黑体" charset="-122"/>
              </a:rPr>
              <a:t>①</a:t>
            </a:r>
            <a:endParaRPr lang="zh-CN" altLang="en-US" sz="2800" b="1">
              <a:solidFill>
                <a:srgbClr val="FFFFFF"/>
              </a:solidFill>
              <a:cs typeface="黑体" charset="-122"/>
            </a:endParaRPr>
          </a:p>
        </p:txBody>
      </p:sp>
      <p:sp>
        <p:nvSpPr>
          <p:cNvPr id="11" name=" 220"/>
          <p:cNvSpPr/>
          <p:nvPr/>
        </p:nvSpPr>
        <p:spPr>
          <a:xfrm>
            <a:off x="6521774" y="3885247"/>
            <a:ext cx="1483995" cy="4514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  <a:cs typeface="黑体" charset="-122"/>
              </a:rPr>
              <a:t>③</a:t>
            </a:r>
            <a:endParaRPr lang="zh-CN" altLang="en-US" sz="2800" b="1">
              <a:solidFill>
                <a:srgbClr val="FFFFFF"/>
              </a:solidFill>
              <a:cs typeface="黑体" charset="-122"/>
            </a:endParaRPr>
          </a:p>
        </p:txBody>
      </p:sp>
      <p:sp>
        <p:nvSpPr>
          <p:cNvPr id="12" name=" 220"/>
          <p:cNvSpPr/>
          <p:nvPr/>
        </p:nvSpPr>
        <p:spPr>
          <a:xfrm>
            <a:off x="6521774" y="3066097"/>
            <a:ext cx="1483995" cy="4514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  <a:cs typeface="黑体" charset="-122"/>
              </a:rPr>
              <a:t>②</a:t>
            </a:r>
            <a:endParaRPr lang="zh-CN" altLang="en-US" sz="2800" b="1">
              <a:solidFill>
                <a:srgbClr val="FFFFFF"/>
              </a:solidFill>
              <a:cs typeface="黑体" charset="-122"/>
            </a:endParaRPr>
          </a:p>
        </p:txBody>
      </p:sp>
      <p:sp>
        <p:nvSpPr>
          <p:cNvPr id="13" name=" 220"/>
          <p:cNvSpPr/>
          <p:nvPr/>
        </p:nvSpPr>
        <p:spPr>
          <a:xfrm>
            <a:off x="6521774" y="4703127"/>
            <a:ext cx="1483995" cy="4514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>
                <a:solidFill>
                  <a:srgbClr val="FFFFFF"/>
                </a:solidFill>
                <a:cs typeface="黑体" charset="-122"/>
              </a:rPr>
              <a:t>④</a:t>
            </a:r>
            <a:endParaRPr lang="zh-CN" altLang="en-US" sz="2800" b="1">
              <a:solidFill>
                <a:srgbClr val="FFFFFF"/>
              </a:solidFill>
              <a:cs typeface="黑体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32159" y="2151697"/>
            <a:ext cx="2729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714429" y="3066097"/>
            <a:ext cx="2926715" cy="523220"/>
          </a:xfrm>
          <a:prstGeom prst="rect">
            <a:avLst/>
          </a:prstGeom>
          <a:noFill/>
          <a:ln>
            <a:solidFill>
              <a:srgbClr val="1685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2800"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>
                <a:sym typeface="+mn-ea"/>
              </a:rPr>
              <a:t>公司简介</a:t>
            </a:r>
            <a:endParaRPr lang="zh-CN" altLang="en-US" dirty="0"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14429" y="3885247"/>
            <a:ext cx="2926715" cy="523220"/>
          </a:xfrm>
          <a:prstGeom prst="rect">
            <a:avLst/>
          </a:prstGeom>
          <a:noFill/>
          <a:ln>
            <a:solidFill>
              <a:srgbClr val="1685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2800"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>
                <a:sym typeface="+mn-ea"/>
              </a:rPr>
              <a:t>项目简介</a:t>
            </a:r>
            <a:endParaRPr lang="zh-CN" altLang="en-US" dirty="0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14429" y="4671377"/>
            <a:ext cx="2926715" cy="523220"/>
          </a:xfrm>
          <a:prstGeom prst="rect">
            <a:avLst/>
          </a:prstGeom>
          <a:noFill/>
          <a:ln>
            <a:solidFill>
              <a:srgbClr val="1685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2800"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>
                <a:sym typeface="+mn-ea"/>
              </a:rPr>
              <a:t>支付规则</a:t>
            </a:r>
            <a:endParaRPr lang="zh-CN" altLang="en-US" dirty="0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14429" y="2317432"/>
            <a:ext cx="2926715" cy="523220"/>
          </a:xfrm>
          <a:prstGeom prst="rect">
            <a:avLst/>
          </a:prstGeom>
          <a:noFill/>
          <a:ln>
            <a:solidFill>
              <a:srgbClr val="1685DA"/>
            </a:solidFill>
          </a:ln>
        </p:spPr>
        <p:txBody>
          <a:bodyPr wrap="square" rtlCol="0">
            <a:spAutoFit/>
          </a:bodyPr>
          <a:lstStyle/>
          <a:p>
            <a:pPr lvl="0" algn="ctr" eaLnBrk="1" latinLnBrk="0" hangingPunct="1"/>
            <a:r>
              <a:rPr lang="zh-CN" altLang="en-US" sz="2800" dirty="0">
                <a:solidFill>
                  <a:schemeClr val="tx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项目背景</a:t>
            </a:r>
            <a:endParaRPr lang="zh-CN" altLang="en-US" sz="2800" dirty="0">
              <a:solidFill>
                <a:schemeClr val="tx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2" name="直角三角形 1"/>
          <p:cNvSpPr/>
          <p:nvPr/>
        </p:nvSpPr>
        <p:spPr>
          <a:xfrm rot="10800000">
            <a:off x="10710545" y="-13970"/>
            <a:ext cx="1500505" cy="1139190"/>
          </a:xfrm>
          <a:prstGeom prst="rt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-74930" y="5779770"/>
            <a:ext cx="1500505" cy="1139190"/>
          </a:xfrm>
          <a:prstGeom prst="rtTriangl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 220"/>
          <p:cNvSpPr/>
          <p:nvPr/>
        </p:nvSpPr>
        <p:spPr>
          <a:xfrm>
            <a:off x="6521774" y="5505132"/>
            <a:ext cx="1483995" cy="45148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FFFF"/>
                </a:solidFill>
                <a:cs typeface="黑体" charset="-122"/>
              </a:rPr>
              <a:t>⑤</a:t>
            </a:r>
            <a:endParaRPr lang="zh-CN" altLang="en-US" sz="2800" b="1" dirty="0">
              <a:solidFill>
                <a:srgbClr val="FFFFFF"/>
              </a:solidFill>
              <a:cs typeface="黑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14429" y="5505132"/>
            <a:ext cx="2926715" cy="523220"/>
          </a:xfrm>
          <a:prstGeom prst="rect">
            <a:avLst/>
          </a:prstGeom>
          <a:noFill/>
          <a:ln>
            <a:solidFill>
              <a:srgbClr val="1685DA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ctr">
              <a:defRPr sz="2800"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>
                <a:sym typeface="+mn-ea"/>
              </a:rPr>
              <a:t>发起人招募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7" grpId="2" bldLvl="0" build="allAtOnce"/>
      <p:bldP spid="7" grpId="3" bldLvl="0" build="allAtOnce"/>
      <p:bldP spid="7" grpId="4" bldLvl="0" build="allAtOnce"/>
      <p:bldP spid="7" grpId="5" bldLvl="0" build="allAtOnce"/>
      <p:bldP spid="7" grpId="6" bldLvl="0" build="allAtOnce"/>
      <p:bldP spid="7" grpId="7" bldLvl="0" build="allAtOnce"/>
      <p:bldP spid="7" grpId="8" bldLvl="0" build="allAtOnce"/>
      <p:bldP spid="7" grpId="9" bldLvl="0" build="allAtOnce"/>
      <p:bldP spid="7" grpId="10" bldLvl="0" build="allAtOnce"/>
      <p:bldP spid="7" grpId="11" bldLvl="0" build="allAtOnce"/>
      <p:bldP spid="7" grpId="12" bldLvl="0" build="allAtOnce"/>
      <p:bldP spid="220" grpId="3" animBg="1"/>
      <p:bldP spid="220" grpId="4" animBg="1"/>
      <p:bldP spid="220" grpId="5" animBg="1"/>
      <p:bldP spid="220" grpId="6" animBg="1"/>
      <p:bldP spid="220" grpId="7" animBg="1"/>
      <p:bldP spid="220" grpId="8" animBg="1"/>
      <p:bldP spid="220" grpId="9" animBg="1"/>
      <p:bldP spid="220" grpId="10" animBg="1"/>
      <p:bldP spid="220" grpId="11" animBg="1"/>
      <p:bldP spid="220" grpId="12" animBg="1"/>
      <p:bldP spid="220" grpId="13" animBg="1"/>
      <p:bldP spid="220" grpId="14" animBg="1"/>
      <p:bldP spid="220" grpId="15" animBg="1"/>
      <p:bldP spid="220" grpId="16" animBg="1"/>
      <p:bldP spid="220" grpId="17" animBg="1"/>
      <p:bldP spid="220" grpId="18" animBg="1"/>
      <p:bldP spid="220" grpId="19" animBg="1"/>
      <p:bldP spid="220" grpId="20" animBg="1"/>
      <p:bldP spid="220" grpId="21" animBg="1"/>
      <p:bldP spid="220" grpId="22" animBg="1"/>
      <p:bldP spid="220" grpId="23" animBg="1"/>
      <p:bldP spid="220" grpId="24" animBg="1"/>
      <p:bldP spid="220" grpId="25" animBg="1"/>
      <p:bldP spid="220" grpId="26" animBg="1"/>
      <p:bldP spid="220" grpId="27" animBg="1"/>
      <p:bldP spid="220" grpId="28" animBg="1"/>
      <p:bldP spid="220" grpId="29" animBg="1"/>
      <p:bldP spid="220" grpId="30" animBg="1"/>
      <p:bldP spid="220" grpId="31" animBg="1"/>
      <p:bldP spid="220" grpId="32" animBg="1"/>
      <p:bldP spid="220" grpId="33" animBg="1"/>
      <p:bldP spid="220" grpId="34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C:\Users\Air\Desktop\城市夜景\271376.jpg271376"/>
          <p:cNvPicPr>
            <a:picLocks noGrp="1" noChangeAspect="1"/>
          </p:cNvPicPr>
          <p:nvPr>
            <p:ph idx="1"/>
          </p:nvPr>
        </p:nvPicPr>
        <p:blipFill>
          <a:blip r:embed="rId1"/>
          <a:srcRect r="639" b="2457"/>
          <a:stretch>
            <a:fillRect/>
          </a:stretch>
        </p:blipFill>
        <p:spPr>
          <a:xfrm>
            <a:off x="5080" y="-29845"/>
            <a:ext cx="12200890" cy="6918325"/>
          </a:xfrm>
          <a:prstGeom prst="rect">
            <a:avLst/>
          </a:prstGeom>
        </p:spPr>
      </p:pic>
      <p:sp>
        <p:nvSpPr>
          <p:cNvPr id="10" name="流程图: 合并 9"/>
          <p:cNvSpPr/>
          <p:nvPr/>
        </p:nvSpPr>
        <p:spPr>
          <a:xfrm>
            <a:off x="5080" y="-51435"/>
            <a:ext cx="12202160" cy="6918325"/>
          </a:xfrm>
          <a:prstGeom prst="flowChartMerge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092257" y="604202"/>
            <a:ext cx="4026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70C0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项目背景</a:t>
            </a:r>
            <a:endParaRPr lang="zh-CN" altLang="en-US" sz="5400" dirty="0">
              <a:solidFill>
                <a:srgbClr val="0070C0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38649" y="2161579"/>
            <a:ext cx="36801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在互联网高速发展的时代，非法交易机构涌现</a:t>
            </a:r>
            <a:endParaRPr lang="en-US" altLang="zh-CN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endParaRPr lang="en-US" altLang="zh-CN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市场对新鲜事物的态度基本属于排斥状态</a:t>
            </a:r>
            <a:endParaRPr lang="en-US" altLang="zh-CN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endParaRPr lang="en-US" altLang="zh-CN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想要给市场做贡献的企业无用武之地。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15" grpId="0"/>
      <p:bldP spid="15" grpId="1"/>
      <p:bldP spid="15" grpId="2"/>
      <p:bldP spid="15" grpId="3"/>
      <p:bldP spid="15" grpId="4"/>
      <p:bldP spid="15" grpId="5"/>
      <p:bldP spid="15" grpId="6"/>
      <p:bldP spid="15" grpId="7"/>
      <p:bldP spid="15" grpId="8"/>
      <p:bldP spid="15" grpId="9"/>
      <p:bldP spid="15" grpId="10"/>
      <p:bldP spid="15" grpId="11"/>
      <p:bldP spid="15" grpId="12"/>
      <p:bldP spid="15" grpId="13"/>
      <p:bldP spid="15" grpId="14"/>
      <p:bldP spid="15" grpId="15"/>
      <p:bldP spid="15" grpId="16"/>
      <p:bldP spid="15" grpId="17"/>
      <p:bldP spid="15" grpId="18"/>
      <p:bldP spid="15" grpId="19"/>
      <p:bldP spid="15" grpId="21"/>
      <p:bldP spid="15" grpId="2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4137524" y="4103375"/>
            <a:ext cx="2734764" cy="274827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-24130" y="-6985"/>
            <a:ext cx="3667125" cy="6858635"/>
          </a:xfrm>
          <a:prstGeom prst="rtTriangle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6768" y="919632"/>
            <a:ext cx="12064365" cy="701040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/>
                </a:solidFill>
                <a:latin typeface="微软雅黑" charset="-122"/>
                <a:ea typeface="微软雅黑" charset="-122"/>
                <a:sym typeface="+mn-ea"/>
              </a:rPr>
              <a:t>                                                                                                      </a:t>
            </a:r>
            <a:r>
              <a:rPr lang="en-US" altLang="zh-CN" sz="32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        </a:t>
            </a:r>
            <a:r>
              <a:rPr lang="zh-CN" altLang="en-US" sz="40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公司简介</a:t>
            </a:r>
            <a:endParaRPr lang="zh-CN" altLang="en-US" sz="4000" spc="70" dirty="0">
              <a:solidFill>
                <a:schemeClr val="bg1"/>
              </a:solidFill>
              <a:uFillTx/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72330" y="2063115"/>
            <a:ext cx="7539355" cy="160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273723"/>
          <p:cNvPicPr>
            <a:picLocks noChangeAspect="1"/>
          </p:cNvPicPr>
          <p:nvPr/>
        </p:nvPicPr>
        <p:blipFill>
          <a:blip r:embed="rId1"/>
          <a:srcRect l="-25354" t="-22229" r="27779" b="-16149"/>
          <a:stretch>
            <a:fillRect/>
          </a:stretch>
        </p:blipFill>
        <p:spPr>
          <a:xfrm>
            <a:off x="-2665095" y="-1525905"/>
            <a:ext cx="8794433" cy="9491345"/>
          </a:xfrm>
          <a:prstGeom prst="parallelogram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0290" y="2210435"/>
            <a:ext cx="595757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世界关公会组织，是为世界华人华侨信仰和崇拜关公文化的诚信企业，提供文化交流、诚信联盟的平台，为中华民族的传统文化和诚信企业在国际上提升知名度和影响力。</a:t>
            </a:r>
            <a:endParaRPr lang="zh-CN" altLang="en-US" sz="20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5613" y="2210420"/>
            <a:ext cx="366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关工会</a:t>
            </a:r>
            <a:endParaRPr lang="zh-CN" altLang="en-US" sz="280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00650" y="4103375"/>
            <a:ext cx="6991350" cy="550985"/>
          </a:xfrm>
          <a:prstGeom prst="rect">
            <a:avLst/>
          </a:prstGeom>
          <a:solidFill>
            <a:srgbClr val="3D6E85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忠、义、仁、勇、礼、智、信的关公精神</a:t>
            </a:r>
            <a:endParaRPr lang="zh-CN" altLang="en-US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4766072" y="4957763"/>
            <a:ext cx="2271872" cy="1893887"/>
          </a:xfrm>
          <a:prstGeom prst="parallelogram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57838" y="4980877"/>
            <a:ext cx="6634161" cy="597213"/>
          </a:xfrm>
          <a:prstGeom prst="rect">
            <a:avLst/>
          </a:prstGeom>
          <a:solidFill>
            <a:srgbClr val="3D6E85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携手深圳市头脑风暴网络科技有限公司推出新的支付系统</a:t>
            </a:r>
            <a:endParaRPr lang="en-US" altLang="zh-CN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18" name="平行四边形 17"/>
          <p:cNvSpPr/>
          <p:nvPr/>
        </p:nvSpPr>
        <p:spPr>
          <a:xfrm>
            <a:off x="5387165" y="5858379"/>
            <a:ext cx="1910415" cy="999621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902008" y="5881493"/>
            <a:ext cx="6280651" cy="550985"/>
          </a:xfrm>
          <a:prstGeom prst="rect">
            <a:avLst/>
          </a:prstGeom>
          <a:solidFill>
            <a:srgbClr val="3D6E85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用关公精神联合商家，打造关公精神为指导精神的商业联盟</a:t>
            </a:r>
            <a:endParaRPr lang="zh-CN" altLang="en-US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663879728509775400"/>
          <p:cNvPicPr>
            <a:picLocks noGrp="1" noChangeAspect="1"/>
          </p:cNvPicPr>
          <p:nvPr>
            <p:ph idx="1"/>
          </p:nvPr>
        </p:nvPicPr>
        <p:blipFill>
          <a:blip r:embed="rId1"/>
          <a:srcRect l="1858" t="3820" r="-526" b="6953"/>
          <a:stretch>
            <a:fillRect/>
          </a:stretch>
        </p:blipFill>
        <p:spPr>
          <a:xfrm>
            <a:off x="3411855" y="3242945"/>
            <a:ext cx="5125720" cy="3651885"/>
          </a:xfrm>
          <a:prstGeom prst="pentagon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-15240" y="5636260"/>
            <a:ext cx="2532380" cy="1228725"/>
          </a:xfrm>
          <a:custGeom>
            <a:avLst/>
            <a:gdLst>
              <a:gd name="connsiteX0" fmla="*/ 0 w 3988"/>
              <a:gd name="connsiteY0" fmla="*/ 1908 h 1935"/>
              <a:gd name="connsiteX1" fmla="*/ 22 w 3988"/>
              <a:gd name="connsiteY1" fmla="*/ 0 h 1935"/>
              <a:gd name="connsiteX2" fmla="*/ 3988 w 3988"/>
              <a:gd name="connsiteY2" fmla="*/ 1935 h 1935"/>
              <a:gd name="connsiteX3" fmla="*/ 0 w 3988"/>
              <a:gd name="connsiteY3" fmla="*/ 1908 h 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8" h="1935">
                <a:moveTo>
                  <a:pt x="0" y="1908"/>
                </a:moveTo>
                <a:lnTo>
                  <a:pt x="22" y="0"/>
                </a:lnTo>
                <a:lnTo>
                  <a:pt x="3988" y="1935"/>
                </a:lnTo>
                <a:lnTo>
                  <a:pt x="0" y="190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9644380" y="5628005"/>
            <a:ext cx="2560320" cy="1245870"/>
          </a:xfrm>
          <a:custGeom>
            <a:avLst/>
            <a:gdLst>
              <a:gd name="connsiteX0" fmla="*/ 5 w 4032"/>
              <a:gd name="connsiteY0" fmla="*/ 1940 h 1962"/>
              <a:gd name="connsiteX1" fmla="*/ 0 w 4032"/>
              <a:gd name="connsiteY1" fmla="*/ 0 h 1962"/>
              <a:gd name="connsiteX2" fmla="*/ 4032 w 4032"/>
              <a:gd name="connsiteY2" fmla="*/ 1962 h 1962"/>
              <a:gd name="connsiteX3" fmla="*/ 5 w 4032"/>
              <a:gd name="connsiteY3" fmla="*/ 1940 h 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2" h="1962">
                <a:moveTo>
                  <a:pt x="5" y="1940"/>
                </a:moveTo>
                <a:lnTo>
                  <a:pt x="0" y="0"/>
                </a:lnTo>
                <a:lnTo>
                  <a:pt x="4032" y="1962"/>
                </a:lnTo>
                <a:lnTo>
                  <a:pt x="5" y="194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710" name="图片 29709" descr="mobile-2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4748530"/>
            <a:ext cx="808355" cy="808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mobile-2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220" y="3289935"/>
            <a:ext cx="808355" cy="808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mobile-2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55" y="2427605"/>
            <a:ext cx="808355" cy="808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mobile-2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95" y="3242945"/>
            <a:ext cx="808355" cy="80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61" name="虚线箭头 46"/>
          <p:cNvSpPr/>
          <p:nvPr/>
        </p:nvSpPr>
        <p:spPr>
          <a:xfrm>
            <a:off x="3778250" y="1009650"/>
            <a:ext cx="360363" cy="200025"/>
          </a:xfrm>
          <a:custGeom>
            <a:avLst/>
            <a:gdLst/>
            <a:ahLst/>
            <a:cxnLst>
              <a:cxn ang="0">
                <a:pos x="1243984" y="896879"/>
              </a:cxn>
              <a:cxn ang="0">
                <a:pos x="1407409" y="896879"/>
              </a:cxn>
              <a:cxn ang="0">
                <a:pos x="1407409" y="1060450"/>
              </a:cxn>
              <a:cxn ang="0">
                <a:pos x="1243984" y="1060450"/>
              </a:cxn>
              <a:cxn ang="0">
                <a:pos x="1243984" y="672659"/>
              </a:cxn>
              <a:cxn ang="0">
                <a:pos x="1407409" y="672659"/>
              </a:cxn>
              <a:cxn ang="0">
                <a:pos x="1407409" y="836230"/>
              </a:cxn>
              <a:cxn ang="0">
                <a:pos x="1243984" y="836230"/>
              </a:cxn>
              <a:cxn ang="0">
                <a:pos x="1492781" y="663303"/>
              </a:cxn>
              <a:cxn ang="0">
                <a:pos x="1656205" y="663303"/>
              </a:cxn>
              <a:cxn ang="0">
                <a:pos x="1656205" y="826874"/>
              </a:cxn>
              <a:cxn ang="0">
                <a:pos x="1492781" y="826874"/>
              </a:cxn>
              <a:cxn ang="0">
                <a:pos x="1741576" y="448439"/>
              </a:cxn>
              <a:cxn ang="0">
                <a:pos x="1905000" y="448439"/>
              </a:cxn>
              <a:cxn ang="0">
                <a:pos x="1905000" y="612011"/>
              </a:cxn>
              <a:cxn ang="0">
                <a:pos x="1741576" y="612011"/>
              </a:cxn>
              <a:cxn ang="0">
                <a:pos x="1243984" y="448439"/>
              </a:cxn>
              <a:cxn ang="0">
                <a:pos x="1407409" y="448439"/>
              </a:cxn>
              <a:cxn ang="0">
                <a:pos x="1407409" y="612011"/>
              </a:cxn>
              <a:cxn ang="0">
                <a:pos x="1243984" y="612011"/>
              </a:cxn>
              <a:cxn ang="0">
                <a:pos x="995188" y="448439"/>
              </a:cxn>
              <a:cxn ang="0">
                <a:pos x="1158612" y="448439"/>
              </a:cxn>
              <a:cxn ang="0">
                <a:pos x="1158612" y="612011"/>
              </a:cxn>
              <a:cxn ang="0">
                <a:pos x="995188" y="612011"/>
              </a:cxn>
              <a:cxn ang="0">
                <a:pos x="746391" y="448439"/>
              </a:cxn>
              <a:cxn ang="0">
                <a:pos x="909815" y="448439"/>
              </a:cxn>
              <a:cxn ang="0">
                <a:pos x="909815" y="612011"/>
              </a:cxn>
              <a:cxn ang="0">
                <a:pos x="746391" y="612011"/>
              </a:cxn>
              <a:cxn ang="0">
                <a:pos x="497594" y="448439"/>
              </a:cxn>
              <a:cxn ang="0">
                <a:pos x="661018" y="448439"/>
              </a:cxn>
              <a:cxn ang="0">
                <a:pos x="661018" y="612011"/>
              </a:cxn>
              <a:cxn ang="0">
                <a:pos x="497594" y="612011"/>
              </a:cxn>
              <a:cxn ang="0">
                <a:pos x="248797" y="448439"/>
              </a:cxn>
              <a:cxn ang="0">
                <a:pos x="412221" y="448439"/>
              </a:cxn>
              <a:cxn ang="0">
                <a:pos x="412221" y="612011"/>
              </a:cxn>
              <a:cxn ang="0">
                <a:pos x="248797" y="612011"/>
              </a:cxn>
              <a:cxn ang="0">
                <a:pos x="0" y="448439"/>
              </a:cxn>
              <a:cxn ang="0">
                <a:pos x="163424" y="448439"/>
              </a:cxn>
              <a:cxn ang="0">
                <a:pos x="163424" y="612011"/>
              </a:cxn>
              <a:cxn ang="0">
                <a:pos x="0" y="612011"/>
              </a:cxn>
              <a:cxn ang="0">
                <a:pos x="1492781" y="439083"/>
              </a:cxn>
              <a:cxn ang="0">
                <a:pos x="1656205" y="439083"/>
              </a:cxn>
              <a:cxn ang="0">
                <a:pos x="1656205" y="602654"/>
              </a:cxn>
              <a:cxn ang="0">
                <a:pos x="1492781" y="602654"/>
              </a:cxn>
              <a:cxn ang="0">
                <a:pos x="1243984" y="224220"/>
              </a:cxn>
              <a:cxn ang="0">
                <a:pos x="1407409" y="224220"/>
              </a:cxn>
              <a:cxn ang="0">
                <a:pos x="1407409" y="387791"/>
              </a:cxn>
              <a:cxn ang="0">
                <a:pos x="1243984" y="387791"/>
              </a:cxn>
              <a:cxn ang="0">
                <a:pos x="1492781" y="214863"/>
              </a:cxn>
              <a:cxn ang="0">
                <a:pos x="1656205" y="214863"/>
              </a:cxn>
              <a:cxn ang="0">
                <a:pos x="1656205" y="378434"/>
              </a:cxn>
              <a:cxn ang="0">
                <a:pos x="1492781" y="378434"/>
              </a:cxn>
              <a:cxn ang="0">
                <a:pos x="1243984" y="0"/>
              </a:cxn>
              <a:cxn ang="0">
                <a:pos x="1407409" y="0"/>
              </a:cxn>
              <a:cxn ang="0">
                <a:pos x="1407409" y="163571"/>
              </a:cxn>
              <a:cxn ang="0">
                <a:pos x="1243984" y="163571"/>
              </a:cxn>
            </a:cxnLst>
            <a:rect l="0" t="0" r="0" b="0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60" name="虚线箭头 46"/>
          <p:cNvSpPr/>
          <p:nvPr/>
        </p:nvSpPr>
        <p:spPr>
          <a:xfrm>
            <a:off x="359410" y="372745"/>
            <a:ext cx="1273175" cy="476885"/>
          </a:xfrm>
          <a:custGeom>
            <a:avLst/>
            <a:gdLst/>
            <a:ahLst/>
            <a:cxnLst>
              <a:cxn ang="0">
                <a:pos x="1243984" y="896879"/>
              </a:cxn>
              <a:cxn ang="0">
                <a:pos x="1407409" y="896879"/>
              </a:cxn>
              <a:cxn ang="0">
                <a:pos x="1407409" y="1060450"/>
              </a:cxn>
              <a:cxn ang="0">
                <a:pos x="1243984" y="1060450"/>
              </a:cxn>
              <a:cxn ang="0">
                <a:pos x="1243984" y="672659"/>
              </a:cxn>
              <a:cxn ang="0">
                <a:pos x="1407409" y="672659"/>
              </a:cxn>
              <a:cxn ang="0">
                <a:pos x="1407409" y="836230"/>
              </a:cxn>
              <a:cxn ang="0">
                <a:pos x="1243984" y="836230"/>
              </a:cxn>
              <a:cxn ang="0">
                <a:pos x="1492781" y="663303"/>
              </a:cxn>
              <a:cxn ang="0">
                <a:pos x="1656205" y="663303"/>
              </a:cxn>
              <a:cxn ang="0">
                <a:pos x="1656205" y="826874"/>
              </a:cxn>
              <a:cxn ang="0">
                <a:pos x="1492781" y="826874"/>
              </a:cxn>
              <a:cxn ang="0">
                <a:pos x="1741576" y="448439"/>
              </a:cxn>
              <a:cxn ang="0">
                <a:pos x="1905000" y="448439"/>
              </a:cxn>
              <a:cxn ang="0">
                <a:pos x="1905000" y="612011"/>
              </a:cxn>
              <a:cxn ang="0">
                <a:pos x="1741576" y="612011"/>
              </a:cxn>
              <a:cxn ang="0">
                <a:pos x="1243984" y="448439"/>
              </a:cxn>
              <a:cxn ang="0">
                <a:pos x="1407409" y="448439"/>
              </a:cxn>
              <a:cxn ang="0">
                <a:pos x="1407409" y="612011"/>
              </a:cxn>
              <a:cxn ang="0">
                <a:pos x="1243984" y="612011"/>
              </a:cxn>
              <a:cxn ang="0">
                <a:pos x="995188" y="448439"/>
              </a:cxn>
              <a:cxn ang="0">
                <a:pos x="1158612" y="448439"/>
              </a:cxn>
              <a:cxn ang="0">
                <a:pos x="1158612" y="612011"/>
              </a:cxn>
              <a:cxn ang="0">
                <a:pos x="995188" y="612011"/>
              </a:cxn>
              <a:cxn ang="0">
                <a:pos x="746391" y="448439"/>
              </a:cxn>
              <a:cxn ang="0">
                <a:pos x="909815" y="448439"/>
              </a:cxn>
              <a:cxn ang="0">
                <a:pos x="909815" y="612011"/>
              </a:cxn>
              <a:cxn ang="0">
                <a:pos x="746391" y="612011"/>
              </a:cxn>
              <a:cxn ang="0">
                <a:pos x="497594" y="448439"/>
              </a:cxn>
              <a:cxn ang="0">
                <a:pos x="661018" y="448439"/>
              </a:cxn>
              <a:cxn ang="0">
                <a:pos x="661018" y="612011"/>
              </a:cxn>
              <a:cxn ang="0">
                <a:pos x="497594" y="612011"/>
              </a:cxn>
              <a:cxn ang="0">
                <a:pos x="248797" y="448439"/>
              </a:cxn>
              <a:cxn ang="0">
                <a:pos x="412221" y="448439"/>
              </a:cxn>
              <a:cxn ang="0">
                <a:pos x="412221" y="612011"/>
              </a:cxn>
              <a:cxn ang="0">
                <a:pos x="248797" y="612011"/>
              </a:cxn>
              <a:cxn ang="0">
                <a:pos x="0" y="448439"/>
              </a:cxn>
              <a:cxn ang="0">
                <a:pos x="163424" y="448439"/>
              </a:cxn>
              <a:cxn ang="0">
                <a:pos x="163424" y="612011"/>
              </a:cxn>
              <a:cxn ang="0">
                <a:pos x="0" y="612011"/>
              </a:cxn>
              <a:cxn ang="0">
                <a:pos x="1492781" y="439083"/>
              </a:cxn>
              <a:cxn ang="0">
                <a:pos x="1656205" y="439083"/>
              </a:cxn>
              <a:cxn ang="0">
                <a:pos x="1656205" y="602654"/>
              </a:cxn>
              <a:cxn ang="0">
                <a:pos x="1492781" y="602654"/>
              </a:cxn>
              <a:cxn ang="0">
                <a:pos x="1243984" y="224220"/>
              </a:cxn>
              <a:cxn ang="0">
                <a:pos x="1407409" y="224220"/>
              </a:cxn>
              <a:cxn ang="0">
                <a:pos x="1407409" y="387791"/>
              </a:cxn>
              <a:cxn ang="0">
                <a:pos x="1243984" y="387791"/>
              </a:cxn>
              <a:cxn ang="0">
                <a:pos x="1492781" y="214863"/>
              </a:cxn>
              <a:cxn ang="0">
                <a:pos x="1656205" y="214863"/>
              </a:cxn>
              <a:cxn ang="0">
                <a:pos x="1656205" y="378434"/>
              </a:cxn>
              <a:cxn ang="0">
                <a:pos x="1492781" y="378434"/>
              </a:cxn>
              <a:cxn ang="0">
                <a:pos x="1243984" y="0"/>
              </a:cxn>
              <a:cxn ang="0">
                <a:pos x="1407409" y="0"/>
              </a:cxn>
              <a:cxn ang="0">
                <a:pos x="1407409" y="163571"/>
              </a:cxn>
              <a:cxn ang="0">
                <a:pos x="1243984" y="163571"/>
              </a:cxn>
            </a:cxnLst>
            <a:rect l="0" t="0" r="0" b="0"/>
            <a:pathLst>
              <a:path w="839382" h="466836">
                <a:moveTo>
                  <a:pt x="548125" y="394828"/>
                </a:moveTo>
                <a:lnTo>
                  <a:pt x="620133" y="394828"/>
                </a:lnTo>
                <a:lnTo>
                  <a:pt x="620133" y="466836"/>
                </a:lnTo>
                <a:lnTo>
                  <a:pt x="548125" y="466836"/>
                </a:lnTo>
                <a:lnTo>
                  <a:pt x="548125" y="394828"/>
                </a:lnTo>
                <a:close/>
                <a:moveTo>
                  <a:pt x="548125" y="296121"/>
                </a:moveTo>
                <a:lnTo>
                  <a:pt x="620133" y="296121"/>
                </a:lnTo>
                <a:lnTo>
                  <a:pt x="620133" y="368129"/>
                </a:lnTo>
                <a:lnTo>
                  <a:pt x="548125" y="368129"/>
                </a:lnTo>
                <a:lnTo>
                  <a:pt x="548125" y="296121"/>
                </a:lnTo>
                <a:close/>
                <a:moveTo>
                  <a:pt x="657750" y="292002"/>
                </a:moveTo>
                <a:lnTo>
                  <a:pt x="729758" y="292002"/>
                </a:lnTo>
                <a:lnTo>
                  <a:pt x="729758" y="364010"/>
                </a:lnTo>
                <a:lnTo>
                  <a:pt x="657750" y="364010"/>
                </a:lnTo>
                <a:lnTo>
                  <a:pt x="657750" y="292002"/>
                </a:lnTo>
                <a:close/>
                <a:moveTo>
                  <a:pt x="767374" y="197414"/>
                </a:moveTo>
                <a:lnTo>
                  <a:pt x="839382" y="197414"/>
                </a:lnTo>
                <a:lnTo>
                  <a:pt x="839382" y="269422"/>
                </a:lnTo>
                <a:lnTo>
                  <a:pt x="767374" y="269422"/>
                </a:lnTo>
                <a:lnTo>
                  <a:pt x="767374" y="197414"/>
                </a:lnTo>
                <a:close/>
                <a:moveTo>
                  <a:pt x="548125" y="197414"/>
                </a:moveTo>
                <a:lnTo>
                  <a:pt x="620133" y="197414"/>
                </a:lnTo>
                <a:lnTo>
                  <a:pt x="620133" y="269422"/>
                </a:lnTo>
                <a:lnTo>
                  <a:pt x="548125" y="269422"/>
                </a:lnTo>
                <a:lnTo>
                  <a:pt x="548125" y="197414"/>
                </a:lnTo>
                <a:close/>
                <a:moveTo>
                  <a:pt x="438500" y="197414"/>
                </a:moveTo>
                <a:lnTo>
                  <a:pt x="510508" y="197414"/>
                </a:lnTo>
                <a:lnTo>
                  <a:pt x="510508" y="269422"/>
                </a:lnTo>
                <a:lnTo>
                  <a:pt x="438500" y="269422"/>
                </a:lnTo>
                <a:lnTo>
                  <a:pt x="438500" y="197414"/>
                </a:lnTo>
                <a:close/>
                <a:moveTo>
                  <a:pt x="328875" y="197414"/>
                </a:moveTo>
                <a:lnTo>
                  <a:pt x="400883" y="197414"/>
                </a:lnTo>
                <a:lnTo>
                  <a:pt x="400883" y="269422"/>
                </a:lnTo>
                <a:lnTo>
                  <a:pt x="328875" y="269422"/>
                </a:lnTo>
                <a:lnTo>
                  <a:pt x="328875" y="197414"/>
                </a:lnTo>
                <a:close/>
                <a:moveTo>
                  <a:pt x="219250" y="197414"/>
                </a:moveTo>
                <a:lnTo>
                  <a:pt x="291258" y="197414"/>
                </a:lnTo>
                <a:lnTo>
                  <a:pt x="291258" y="269422"/>
                </a:lnTo>
                <a:lnTo>
                  <a:pt x="219250" y="269422"/>
                </a:lnTo>
                <a:lnTo>
                  <a:pt x="219250" y="197414"/>
                </a:lnTo>
                <a:close/>
                <a:moveTo>
                  <a:pt x="109625" y="197414"/>
                </a:moveTo>
                <a:lnTo>
                  <a:pt x="181633" y="197414"/>
                </a:lnTo>
                <a:lnTo>
                  <a:pt x="181633" y="269422"/>
                </a:lnTo>
                <a:lnTo>
                  <a:pt x="109625" y="269422"/>
                </a:lnTo>
                <a:lnTo>
                  <a:pt x="109625" y="197414"/>
                </a:lnTo>
                <a:close/>
                <a:moveTo>
                  <a:pt x="0" y="197414"/>
                </a:moveTo>
                <a:lnTo>
                  <a:pt x="72008" y="197414"/>
                </a:lnTo>
                <a:lnTo>
                  <a:pt x="72008" y="269422"/>
                </a:lnTo>
                <a:lnTo>
                  <a:pt x="0" y="269422"/>
                </a:lnTo>
                <a:lnTo>
                  <a:pt x="0" y="197414"/>
                </a:lnTo>
                <a:close/>
                <a:moveTo>
                  <a:pt x="657750" y="193295"/>
                </a:moveTo>
                <a:lnTo>
                  <a:pt x="729758" y="193295"/>
                </a:lnTo>
                <a:lnTo>
                  <a:pt x="729758" y="265303"/>
                </a:lnTo>
                <a:lnTo>
                  <a:pt x="657750" y="265303"/>
                </a:lnTo>
                <a:lnTo>
                  <a:pt x="657750" y="193295"/>
                </a:lnTo>
                <a:close/>
                <a:moveTo>
                  <a:pt x="548125" y="98707"/>
                </a:moveTo>
                <a:lnTo>
                  <a:pt x="620133" y="98707"/>
                </a:lnTo>
                <a:lnTo>
                  <a:pt x="620133" y="170715"/>
                </a:lnTo>
                <a:lnTo>
                  <a:pt x="548125" y="170715"/>
                </a:lnTo>
                <a:lnTo>
                  <a:pt x="548125" y="98707"/>
                </a:lnTo>
                <a:close/>
                <a:moveTo>
                  <a:pt x="657750" y="94588"/>
                </a:moveTo>
                <a:lnTo>
                  <a:pt x="729758" y="94588"/>
                </a:lnTo>
                <a:lnTo>
                  <a:pt x="729758" y="166596"/>
                </a:lnTo>
                <a:lnTo>
                  <a:pt x="657750" y="166596"/>
                </a:lnTo>
                <a:lnTo>
                  <a:pt x="657750" y="94588"/>
                </a:lnTo>
                <a:close/>
                <a:moveTo>
                  <a:pt x="548125" y="0"/>
                </a:moveTo>
                <a:lnTo>
                  <a:pt x="620133" y="0"/>
                </a:lnTo>
                <a:lnTo>
                  <a:pt x="620133" y="72008"/>
                </a:lnTo>
                <a:lnTo>
                  <a:pt x="548125" y="72008"/>
                </a:lnTo>
                <a:lnTo>
                  <a:pt x="54812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1685DA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6200000" flipH="1">
            <a:off x="10297160" y="-544195"/>
            <a:ext cx="1363345" cy="2451735"/>
          </a:xfrm>
          <a:custGeom>
            <a:avLst/>
            <a:gdLst>
              <a:gd name="connsiteX0" fmla="*/ 0 w 2147"/>
              <a:gd name="connsiteY0" fmla="*/ 3847 h 3861"/>
              <a:gd name="connsiteX1" fmla="*/ 4 w 2147"/>
              <a:gd name="connsiteY1" fmla="*/ 0 h 3861"/>
              <a:gd name="connsiteX2" fmla="*/ 2147 w 2147"/>
              <a:gd name="connsiteY2" fmla="*/ 3861 h 3861"/>
              <a:gd name="connsiteX3" fmla="*/ 0 w 2147"/>
              <a:gd name="connsiteY3" fmla="*/ 3847 h 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7" h="3861">
                <a:moveTo>
                  <a:pt x="0" y="3847"/>
                </a:moveTo>
                <a:lnTo>
                  <a:pt x="4" y="0"/>
                </a:lnTo>
                <a:lnTo>
                  <a:pt x="2147" y="3861"/>
                </a:lnTo>
                <a:lnTo>
                  <a:pt x="0" y="3847"/>
                </a:lnTo>
                <a:close/>
              </a:path>
            </a:pathLst>
          </a:custGeom>
          <a:ln>
            <a:solidFill>
              <a:schemeClr val="accent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880870" y="372745"/>
            <a:ext cx="55606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微软雅黑" charset="-122"/>
                <a:ea typeface="微软雅黑" charset="-122"/>
              </a:rPr>
              <a:t>云起支付简介</a:t>
            </a:r>
            <a:endParaRPr lang="zh-CN" altLang="en-US" sz="2800" b="1">
              <a:solidFill>
                <a:schemeClr val="accent1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93470" y="4376420"/>
            <a:ext cx="1226185" cy="1384300"/>
            <a:chOff x="1568" y="4723"/>
            <a:chExt cx="1931" cy="218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568" y="4723"/>
              <a:ext cx="0" cy="218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939" y="4982"/>
              <a:ext cx="1560" cy="1503"/>
            </a:xfrm>
            <a:prstGeom prst="rect">
              <a:avLst/>
            </a:prstGeom>
            <a:noFill/>
            <a:ln>
              <a:solidFill>
                <a:srgbClr val="1685D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扩大</a:t>
              </a:r>
              <a:endParaRPr lang="en-US" altLang="zh-CN" sz="2800" dirty="0">
                <a:latin typeface="方正正粗黑简体" panose="02000000000000000000" pitchFamily="2" charset="-122"/>
                <a:ea typeface="方正正粗黑简体" panose="02000000000000000000" pitchFamily="2" charset="-122"/>
              </a:endParaRPr>
            </a:p>
            <a:p>
              <a:r>
                <a:rPr lang="en-US" altLang="zh-CN" sz="2800" dirty="0">
                  <a:latin typeface="方正正粗黑简体" panose="02000000000000000000" pitchFamily="2" charset="-122"/>
                  <a:ea typeface="方正正粗黑简体" panose="02000000000000000000" pitchFamily="2" charset="-122"/>
                </a:rPr>
                <a:t>资产</a:t>
              </a:r>
              <a:endParaRPr lang="en-US" altLang="zh-CN" sz="2800" dirty="0">
                <a:latin typeface="方正正粗黑简体" panose="02000000000000000000" pitchFamily="2" charset="-122"/>
                <a:ea typeface="方正正粗黑简体" panose="02000000000000000000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208847" y="2287587"/>
            <a:ext cx="1232535" cy="1334135"/>
            <a:chOff x="4963" y="2293"/>
            <a:chExt cx="1941" cy="210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4963" y="2293"/>
              <a:ext cx="3" cy="210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5373" y="2707"/>
              <a:ext cx="1531" cy="1503"/>
            </a:xfrm>
            <a:prstGeom prst="rect">
              <a:avLst/>
            </a:prstGeom>
            <a:noFill/>
            <a:ln>
              <a:solidFill>
                <a:srgbClr val="1685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US" altLang="zh-CN" dirty="0"/>
                <a:t>便捷支付</a:t>
              </a:r>
              <a:endParaRPr lang="en-US" altLang="zh-CN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752965" y="4404677"/>
            <a:ext cx="2085975" cy="1356360"/>
            <a:chOff x="15362" y="3385"/>
            <a:chExt cx="3285" cy="213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5362" y="3385"/>
              <a:ext cx="0" cy="21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5766" y="3786"/>
              <a:ext cx="2881" cy="1503"/>
            </a:xfrm>
            <a:prstGeom prst="rect">
              <a:avLst/>
            </a:prstGeom>
            <a:noFill/>
            <a:ln>
              <a:solidFill>
                <a:srgbClr val="1685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US" altLang="zh-CN" dirty="0"/>
                <a:t>支持商家诚信</a:t>
              </a:r>
              <a:r>
                <a:rPr lang="zh-CN" altLang="en-US" dirty="0"/>
                <a:t>入</a:t>
              </a:r>
              <a:r>
                <a:rPr lang="en-US" altLang="zh-CN" dirty="0"/>
                <a:t>盟</a:t>
              </a:r>
              <a:endParaRPr lang="en-US" altLang="zh-CN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15585" y="1009650"/>
            <a:ext cx="1177290" cy="1381760"/>
            <a:chOff x="10961" y="1927"/>
            <a:chExt cx="1854" cy="2176"/>
          </a:xfrm>
        </p:grpSpPr>
        <p:cxnSp>
          <p:nvCxnSpPr>
            <p:cNvPr id="12" name="直接连接符 11"/>
            <p:cNvCxnSpPr/>
            <p:nvPr/>
          </p:nvCxnSpPr>
          <p:spPr>
            <a:xfrm flipH="1">
              <a:off x="10961" y="1927"/>
              <a:ext cx="1" cy="21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11317" y="2293"/>
              <a:ext cx="1498" cy="1503"/>
            </a:xfrm>
            <a:prstGeom prst="rect">
              <a:avLst/>
            </a:prstGeom>
            <a:noFill/>
            <a:ln>
              <a:solidFill>
                <a:srgbClr val="1685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zh-CN" altLang="en-US" dirty="0"/>
                <a:t>事业机会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682990" y="2028825"/>
            <a:ext cx="1545590" cy="1381760"/>
            <a:chOff x="11161" y="2127"/>
            <a:chExt cx="2434" cy="2176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11161" y="2127"/>
              <a:ext cx="1" cy="217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11517" y="2493"/>
              <a:ext cx="2078" cy="1503"/>
            </a:xfrm>
            <a:prstGeom prst="rect">
              <a:avLst/>
            </a:prstGeom>
            <a:noFill/>
            <a:ln>
              <a:solidFill>
                <a:srgbClr val="1685DA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r>
                <a:rPr lang="en-US" altLang="zh-CN" dirty="0"/>
                <a:t>无资金泡沫</a:t>
              </a:r>
              <a:endParaRPr lang="en-US" altLang="zh-CN" dirty="0"/>
            </a:p>
          </p:txBody>
        </p:sp>
      </p:grpSp>
      <p:pic>
        <p:nvPicPr>
          <p:cNvPr id="25" name="图片 24" descr="mobile-2-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575" y="4748530"/>
            <a:ext cx="808355" cy="80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流程图: 准备 26"/>
          <p:cNvSpPr/>
          <p:nvPr/>
        </p:nvSpPr>
        <p:spPr>
          <a:xfrm>
            <a:off x="4053205" y="3914775"/>
            <a:ext cx="3843655" cy="2980055"/>
          </a:xfrm>
          <a:prstGeom prst="flowChartPreparation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8" name="文本框 27"/>
          <p:cNvSpPr txBox="1"/>
          <p:nvPr/>
        </p:nvSpPr>
        <p:spPr>
          <a:xfrm>
            <a:off x="4663123" y="3912552"/>
            <a:ext cx="28625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云起支付是关公会诚信联盟企业的官方支付平台，云起余额支持关公会旗下任何一家企业，打造全民使用的支付方式，提高全面生活品质。</a:t>
            </a:r>
            <a:endParaRPr lang="zh-CN" altLang="en-US" sz="240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65"/>
          <p:cNvSpPr>
            <a:spLocks noChangeArrowheads="1"/>
          </p:cNvSpPr>
          <p:nvPr/>
        </p:nvSpPr>
        <p:spPr bwMode="auto">
          <a:xfrm>
            <a:off x="9623409" y="6465807"/>
            <a:ext cx="2393950" cy="314325"/>
          </a:xfrm>
          <a:prstGeom prst="ellipse">
            <a:avLst/>
          </a:prstGeom>
          <a:gradFill rotWithShape="1">
            <a:gsLst>
              <a:gs pos="0">
                <a:srgbClr val="595959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71" name="Oval 65"/>
          <p:cNvSpPr>
            <a:spLocks noChangeArrowheads="1"/>
          </p:cNvSpPr>
          <p:nvPr/>
        </p:nvSpPr>
        <p:spPr bwMode="auto">
          <a:xfrm>
            <a:off x="7291112" y="6491001"/>
            <a:ext cx="2393950" cy="314325"/>
          </a:xfrm>
          <a:prstGeom prst="ellipse">
            <a:avLst/>
          </a:prstGeom>
          <a:gradFill rotWithShape="1">
            <a:gsLst>
              <a:gs pos="0">
                <a:srgbClr val="595959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52" name="Oval 65"/>
          <p:cNvSpPr>
            <a:spLocks noChangeArrowheads="1"/>
          </p:cNvSpPr>
          <p:nvPr/>
        </p:nvSpPr>
        <p:spPr bwMode="auto">
          <a:xfrm>
            <a:off x="5030352" y="6451450"/>
            <a:ext cx="2393950" cy="314325"/>
          </a:xfrm>
          <a:prstGeom prst="ellipse">
            <a:avLst/>
          </a:prstGeom>
          <a:gradFill rotWithShape="1">
            <a:gsLst>
              <a:gs pos="0">
                <a:srgbClr val="595959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53" name="组合 37"/>
          <p:cNvGrpSpPr/>
          <p:nvPr/>
        </p:nvGrpSpPr>
        <p:grpSpPr bwMode="auto">
          <a:xfrm>
            <a:off x="4926674" y="2677209"/>
            <a:ext cx="2355850" cy="3898900"/>
            <a:chOff x="0" y="0"/>
            <a:chExt cx="2940831" cy="4865096"/>
          </a:xfrm>
        </p:grpSpPr>
        <p:sp>
          <p:nvSpPr>
            <p:cNvPr id="54" name="椭圆 38"/>
            <p:cNvSpPr>
              <a:spLocks noChangeArrowheads="1"/>
            </p:cNvSpPr>
            <p:nvPr/>
          </p:nvSpPr>
          <p:spPr bwMode="auto">
            <a:xfrm>
              <a:off x="174722" y="523107"/>
              <a:ext cx="360040" cy="311636"/>
            </a:xfrm>
            <a:prstGeom prst="ellipse">
              <a:avLst/>
            </a:prstGeom>
            <a:gradFill rotWithShape="1">
              <a:gsLst>
                <a:gs pos="0">
                  <a:srgbClr val="033665"/>
                </a:gs>
                <a:gs pos="54999">
                  <a:srgbClr val="0C6FC8"/>
                </a:gs>
                <a:gs pos="79999">
                  <a:srgbClr val="60AFF6"/>
                </a:gs>
                <a:gs pos="100000">
                  <a:srgbClr val="60AFF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55" name="下箭头 2"/>
            <p:cNvSpPr>
              <a:spLocks noChangeArrowheads="1"/>
            </p:cNvSpPr>
            <p:nvPr/>
          </p:nvSpPr>
          <p:spPr bwMode="auto">
            <a:xfrm>
              <a:off x="86976" y="0"/>
              <a:ext cx="2853855" cy="4824537"/>
            </a:xfrm>
            <a:custGeom>
              <a:avLst/>
              <a:gdLst>
                <a:gd name="T0" fmla="*/ 0 w 2853855"/>
                <a:gd name="T1" fmla="*/ 3616503 h 4824537"/>
                <a:gd name="T2" fmla="*/ 368302 w 2853855"/>
                <a:gd name="T3" fmla="*/ 3616503 h 4824537"/>
                <a:gd name="T4" fmla="*/ 269828 w 2853855"/>
                <a:gd name="T5" fmla="*/ 0 h 4824537"/>
                <a:gd name="T6" fmla="*/ 2569959 w 2853855"/>
                <a:gd name="T7" fmla="*/ 0 h 4824537"/>
                <a:gd name="T8" fmla="*/ 2471485 w 2853855"/>
                <a:gd name="T9" fmla="*/ 3658706 h 4824537"/>
                <a:gd name="T10" fmla="*/ 2853855 w 2853855"/>
                <a:gd name="T11" fmla="*/ 3616503 h 4824537"/>
                <a:gd name="T12" fmla="*/ 1419894 w 2853855"/>
                <a:gd name="T13" fmla="*/ 4824537 h 4824537"/>
                <a:gd name="T14" fmla="*/ 0 w 2853855"/>
                <a:gd name="T15" fmla="*/ 3616503 h 4824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53855"/>
                <a:gd name="T25" fmla="*/ 0 h 4824537"/>
                <a:gd name="T26" fmla="*/ 2853855 w 2853855"/>
                <a:gd name="T27" fmla="*/ 4824537 h 48245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53855" h="4824537">
                  <a:moveTo>
                    <a:pt x="0" y="3616503"/>
                  </a:moveTo>
                  <a:lnTo>
                    <a:pt x="368302" y="3616503"/>
                  </a:lnTo>
                  <a:lnTo>
                    <a:pt x="269828" y="0"/>
                  </a:lnTo>
                  <a:lnTo>
                    <a:pt x="2569959" y="0"/>
                  </a:lnTo>
                  <a:lnTo>
                    <a:pt x="2471485" y="3658706"/>
                  </a:lnTo>
                  <a:lnTo>
                    <a:pt x="2853855" y="3616503"/>
                  </a:lnTo>
                  <a:lnTo>
                    <a:pt x="1419894" y="4824537"/>
                  </a:lnTo>
                  <a:lnTo>
                    <a:pt x="0" y="3616503"/>
                  </a:ln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62999">
                  <a:srgbClr val="41B1CF"/>
                </a:gs>
                <a:gs pos="100000">
                  <a:srgbClr val="3693A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56" name="下箭头 40"/>
            <p:cNvSpPr>
              <a:spLocks noChangeArrowheads="1"/>
            </p:cNvSpPr>
            <p:nvPr/>
          </p:nvSpPr>
          <p:spPr bwMode="auto">
            <a:xfrm>
              <a:off x="102713" y="40559"/>
              <a:ext cx="2808313" cy="4824537"/>
            </a:xfrm>
            <a:prstGeom prst="downArrow">
              <a:avLst>
                <a:gd name="adj1" fmla="val 77917"/>
                <a:gd name="adj2" fmla="val 42821"/>
              </a:avLst>
            </a:prstGeom>
            <a:gradFill rotWithShape="1">
              <a:gsLst>
                <a:gs pos="0">
                  <a:srgbClr val="D8D8D8"/>
                </a:gs>
                <a:gs pos="50000">
                  <a:srgbClr val="CACACA"/>
                </a:gs>
                <a:gs pos="100000">
                  <a:srgbClr val="F2F2F2"/>
                </a:gs>
              </a:gsLst>
              <a:lin ang="10800000" scaled="1"/>
            </a:gradFill>
            <a:ln w="25400" cap="flat" cmpd="sng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57" name="圆角矩形 4"/>
            <p:cNvSpPr>
              <a:spLocks noChangeArrowheads="1"/>
            </p:cNvSpPr>
            <p:nvPr/>
          </p:nvSpPr>
          <p:spPr bwMode="auto">
            <a:xfrm>
              <a:off x="249530" y="199585"/>
              <a:ext cx="2304257" cy="1266271"/>
            </a:xfrm>
            <a:custGeom>
              <a:avLst/>
              <a:gdLst>
                <a:gd name="T0" fmla="*/ 9525 w 2304256"/>
                <a:gd name="T1" fmla="*/ 21492 h 587268"/>
                <a:gd name="T2" fmla="*/ 181738 w 2304256"/>
                <a:gd name="T3" fmla="*/ 30254 h 587268"/>
                <a:gd name="T4" fmla="*/ 2208243 w 2304256"/>
                <a:gd name="T5" fmla="*/ 11204 h 587268"/>
                <a:gd name="T6" fmla="*/ 2304256 w 2304256"/>
                <a:gd name="T7" fmla="*/ 107217 h 587268"/>
                <a:gd name="T8" fmla="*/ 2304256 w 2304256"/>
                <a:gd name="T9" fmla="*/ 491255 h 587268"/>
                <a:gd name="T10" fmla="*/ 2208243 w 2304256"/>
                <a:gd name="T11" fmla="*/ 587268 h 587268"/>
                <a:gd name="T12" fmla="*/ 96013 w 2304256"/>
                <a:gd name="T13" fmla="*/ 587268 h 587268"/>
                <a:gd name="T14" fmla="*/ 0 w 2304256"/>
                <a:gd name="T15" fmla="*/ 491255 h 587268"/>
                <a:gd name="T16" fmla="*/ 9525 w 2304256"/>
                <a:gd name="T17" fmla="*/ 21492 h 5872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04256"/>
                <a:gd name="T28" fmla="*/ 0 h 587268"/>
                <a:gd name="T29" fmla="*/ 2304256 w 2304256"/>
                <a:gd name="T30" fmla="*/ 587268 h 5872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04256" h="587268">
                  <a:moveTo>
                    <a:pt x="9525" y="21492"/>
                  </a:moveTo>
                  <a:cubicBezTo>
                    <a:pt x="9525" y="-31535"/>
                    <a:pt x="11061" y="30254"/>
                    <a:pt x="181738" y="30254"/>
                  </a:cubicBezTo>
                  <a:lnTo>
                    <a:pt x="2208243" y="11204"/>
                  </a:lnTo>
                  <a:cubicBezTo>
                    <a:pt x="2261270" y="11204"/>
                    <a:pt x="2304256" y="54190"/>
                    <a:pt x="2304256" y="107217"/>
                  </a:cubicBezTo>
                  <a:lnTo>
                    <a:pt x="2304256" y="491255"/>
                  </a:lnTo>
                  <a:cubicBezTo>
                    <a:pt x="2304256" y="544282"/>
                    <a:pt x="2261270" y="587268"/>
                    <a:pt x="2208243" y="587268"/>
                  </a:cubicBezTo>
                  <a:lnTo>
                    <a:pt x="96013" y="587268"/>
                  </a:lnTo>
                  <a:cubicBezTo>
                    <a:pt x="42986" y="587268"/>
                    <a:pt x="0" y="544282"/>
                    <a:pt x="0" y="491255"/>
                  </a:cubicBezTo>
                  <a:cubicBezTo>
                    <a:pt x="0" y="363242"/>
                    <a:pt x="9525" y="149505"/>
                    <a:pt x="9525" y="21492"/>
                  </a:cubicBezTo>
                  <a:close/>
                </a:path>
              </a:pathLst>
            </a:custGeom>
            <a:gradFill rotWithShape="1">
              <a:gsLst>
                <a:gs pos="0">
                  <a:srgbClr val="084D8B"/>
                </a:gs>
                <a:gs pos="6000">
                  <a:srgbClr val="0E81E9"/>
                </a:gs>
                <a:gs pos="95999">
                  <a:srgbClr val="0C6FC8"/>
                </a:gs>
                <a:gs pos="100000">
                  <a:srgbClr val="0F85F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r="7204" b="57678"/>
            <a:stretch>
              <a:fillRect/>
            </a:stretch>
          </p:blipFill>
          <p:spPr bwMode="auto">
            <a:xfrm rot="10800000" flipH="1">
              <a:off x="0" y="1214612"/>
              <a:ext cx="2520314" cy="7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10074" y="1020265"/>
            <a:ext cx="3371850" cy="649605"/>
          </a:xfrm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云起支付规则</a:t>
            </a:r>
            <a:endParaRPr lang="zh-CN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408788" y="-14075"/>
            <a:ext cx="1513205" cy="1056640"/>
          </a:xfrm>
          <a:custGeom>
            <a:avLst/>
            <a:gdLst>
              <a:gd name="connsiteX0" fmla="*/ 0 w 2383"/>
              <a:gd name="connsiteY0" fmla="*/ 0 h 1664"/>
              <a:gd name="connsiteX1" fmla="*/ 2383 w 2383"/>
              <a:gd name="connsiteY1" fmla="*/ 0 h 1664"/>
              <a:gd name="connsiteX2" fmla="*/ 1137 w 2383"/>
              <a:gd name="connsiteY2" fmla="*/ 1664 h 1664"/>
              <a:gd name="connsiteX3" fmla="*/ 0 w 2383"/>
              <a:gd name="connsiteY3" fmla="*/ 0 h 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" h="1664">
                <a:moveTo>
                  <a:pt x="0" y="0"/>
                </a:moveTo>
                <a:lnTo>
                  <a:pt x="2383" y="0"/>
                </a:lnTo>
                <a:lnTo>
                  <a:pt x="1137" y="16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00265" y="1692673"/>
            <a:ext cx="3109595" cy="581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商界合作规则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09860" y="1754509"/>
            <a:ext cx="2080895" cy="46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收购合作方式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1296" y="4294285"/>
            <a:ext cx="1812774" cy="11726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原则不收购，核心团队参与的，可参照实行</a:t>
            </a:r>
            <a:endParaRPr lang="zh-CN" altLang="en-US" dirty="0"/>
          </a:p>
        </p:txBody>
      </p:sp>
      <p:sp>
        <p:nvSpPr>
          <p:cNvPr id="24" name="Oval 65"/>
          <p:cNvSpPr>
            <a:spLocks noChangeArrowheads="1"/>
          </p:cNvSpPr>
          <p:nvPr/>
        </p:nvSpPr>
        <p:spPr bwMode="auto">
          <a:xfrm>
            <a:off x="104326" y="6412621"/>
            <a:ext cx="2393950" cy="314325"/>
          </a:xfrm>
          <a:prstGeom prst="ellipse">
            <a:avLst/>
          </a:prstGeom>
          <a:gradFill rotWithShape="1">
            <a:gsLst>
              <a:gs pos="0">
                <a:srgbClr val="595959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26" name="组合 37"/>
          <p:cNvGrpSpPr/>
          <p:nvPr/>
        </p:nvGrpSpPr>
        <p:grpSpPr bwMode="auto">
          <a:xfrm>
            <a:off x="133397" y="2675245"/>
            <a:ext cx="2355850" cy="3898900"/>
            <a:chOff x="0" y="0"/>
            <a:chExt cx="2940831" cy="4865096"/>
          </a:xfrm>
        </p:grpSpPr>
        <p:sp>
          <p:nvSpPr>
            <p:cNvPr id="28" name="椭圆 38"/>
            <p:cNvSpPr>
              <a:spLocks noChangeArrowheads="1"/>
            </p:cNvSpPr>
            <p:nvPr/>
          </p:nvSpPr>
          <p:spPr bwMode="auto">
            <a:xfrm>
              <a:off x="174722" y="523107"/>
              <a:ext cx="360040" cy="311636"/>
            </a:xfrm>
            <a:prstGeom prst="ellipse">
              <a:avLst/>
            </a:prstGeom>
            <a:gradFill rotWithShape="1">
              <a:gsLst>
                <a:gs pos="0">
                  <a:srgbClr val="033665"/>
                </a:gs>
                <a:gs pos="54999">
                  <a:srgbClr val="0C6FC8"/>
                </a:gs>
                <a:gs pos="79999">
                  <a:srgbClr val="60AFF6"/>
                </a:gs>
                <a:gs pos="100000">
                  <a:srgbClr val="60AFF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29" name="下箭头 2"/>
            <p:cNvSpPr>
              <a:spLocks noChangeArrowheads="1"/>
            </p:cNvSpPr>
            <p:nvPr/>
          </p:nvSpPr>
          <p:spPr bwMode="auto">
            <a:xfrm>
              <a:off x="86976" y="0"/>
              <a:ext cx="2853855" cy="4824537"/>
            </a:xfrm>
            <a:custGeom>
              <a:avLst/>
              <a:gdLst>
                <a:gd name="T0" fmla="*/ 0 w 2853855"/>
                <a:gd name="T1" fmla="*/ 3616503 h 4824537"/>
                <a:gd name="T2" fmla="*/ 368302 w 2853855"/>
                <a:gd name="T3" fmla="*/ 3616503 h 4824537"/>
                <a:gd name="T4" fmla="*/ 269828 w 2853855"/>
                <a:gd name="T5" fmla="*/ 0 h 4824537"/>
                <a:gd name="T6" fmla="*/ 2569959 w 2853855"/>
                <a:gd name="T7" fmla="*/ 0 h 4824537"/>
                <a:gd name="T8" fmla="*/ 2471485 w 2853855"/>
                <a:gd name="T9" fmla="*/ 3658706 h 4824537"/>
                <a:gd name="T10" fmla="*/ 2853855 w 2853855"/>
                <a:gd name="T11" fmla="*/ 3616503 h 4824537"/>
                <a:gd name="T12" fmla="*/ 1419894 w 2853855"/>
                <a:gd name="T13" fmla="*/ 4824537 h 4824537"/>
                <a:gd name="T14" fmla="*/ 0 w 2853855"/>
                <a:gd name="T15" fmla="*/ 3616503 h 4824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53855"/>
                <a:gd name="T25" fmla="*/ 0 h 4824537"/>
                <a:gd name="T26" fmla="*/ 2853855 w 2853855"/>
                <a:gd name="T27" fmla="*/ 4824537 h 48245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53855" h="4824537">
                  <a:moveTo>
                    <a:pt x="0" y="3616503"/>
                  </a:moveTo>
                  <a:lnTo>
                    <a:pt x="368302" y="3616503"/>
                  </a:lnTo>
                  <a:lnTo>
                    <a:pt x="269828" y="0"/>
                  </a:lnTo>
                  <a:lnTo>
                    <a:pt x="2569959" y="0"/>
                  </a:lnTo>
                  <a:lnTo>
                    <a:pt x="2471485" y="3658706"/>
                  </a:lnTo>
                  <a:lnTo>
                    <a:pt x="2853855" y="3616503"/>
                  </a:lnTo>
                  <a:lnTo>
                    <a:pt x="1419894" y="4824537"/>
                  </a:lnTo>
                  <a:lnTo>
                    <a:pt x="0" y="3616503"/>
                  </a:ln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62999">
                  <a:srgbClr val="41B1CF"/>
                </a:gs>
                <a:gs pos="100000">
                  <a:srgbClr val="3693A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36" name="下箭头 40"/>
            <p:cNvSpPr>
              <a:spLocks noChangeArrowheads="1"/>
            </p:cNvSpPr>
            <p:nvPr/>
          </p:nvSpPr>
          <p:spPr bwMode="auto">
            <a:xfrm>
              <a:off x="102713" y="40559"/>
              <a:ext cx="2808313" cy="4824537"/>
            </a:xfrm>
            <a:prstGeom prst="downArrow">
              <a:avLst>
                <a:gd name="adj1" fmla="val 77917"/>
                <a:gd name="adj2" fmla="val 42821"/>
              </a:avLst>
            </a:prstGeom>
            <a:gradFill rotWithShape="1">
              <a:gsLst>
                <a:gs pos="0">
                  <a:srgbClr val="D8D8D8"/>
                </a:gs>
                <a:gs pos="50000">
                  <a:srgbClr val="CACACA"/>
                </a:gs>
                <a:gs pos="100000">
                  <a:srgbClr val="F2F2F2"/>
                </a:gs>
              </a:gsLst>
              <a:lin ang="10800000" scaled="1"/>
            </a:gradFill>
            <a:ln w="25400" cap="flat" cmpd="sng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37" name="圆角矩形 4"/>
            <p:cNvSpPr>
              <a:spLocks noChangeArrowheads="1"/>
            </p:cNvSpPr>
            <p:nvPr/>
          </p:nvSpPr>
          <p:spPr bwMode="auto">
            <a:xfrm>
              <a:off x="249530" y="199585"/>
              <a:ext cx="2304257" cy="1266271"/>
            </a:xfrm>
            <a:custGeom>
              <a:avLst/>
              <a:gdLst>
                <a:gd name="T0" fmla="*/ 9525 w 2304256"/>
                <a:gd name="T1" fmla="*/ 21492 h 587268"/>
                <a:gd name="T2" fmla="*/ 181738 w 2304256"/>
                <a:gd name="T3" fmla="*/ 30254 h 587268"/>
                <a:gd name="T4" fmla="*/ 2208243 w 2304256"/>
                <a:gd name="T5" fmla="*/ 11204 h 587268"/>
                <a:gd name="T6" fmla="*/ 2304256 w 2304256"/>
                <a:gd name="T7" fmla="*/ 107217 h 587268"/>
                <a:gd name="T8" fmla="*/ 2304256 w 2304256"/>
                <a:gd name="T9" fmla="*/ 491255 h 587268"/>
                <a:gd name="T10" fmla="*/ 2208243 w 2304256"/>
                <a:gd name="T11" fmla="*/ 587268 h 587268"/>
                <a:gd name="T12" fmla="*/ 96013 w 2304256"/>
                <a:gd name="T13" fmla="*/ 587268 h 587268"/>
                <a:gd name="T14" fmla="*/ 0 w 2304256"/>
                <a:gd name="T15" fmla="*/ 491255 h 587268"/>
                <a:gd name="T16" fmla="*/ 9525 w 2304256"/>
                <a:gd name="T17" fmla="*/ 21492 h 5872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04256"/>
                <a:gd name="T28" fmla="*/ 0 h 587268"/>
                <a:gd name="T29" fmla="*/ 2304256 w 2304256"/>
                <a:gd name="T30" fmla="*/ 587268 h 5872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04256" h="587268">
                  <a:moveTo>
                    <a:pt x="9525" y="21492"/>
                  </a:moveTo>
                  <a:cubicBezTo>
                    <a:pt x="9525" y="-31535"/>
                    <a:pt x="11061" y="30254"/>
                    <a:pt x="181738" y="30254"/>
                  </a:cubicBezTo>
                  <a:lnTo>
                    <a:pt x="2208243" y="11204"/>
                  </a:lnTo>
                  <a:cubicBezTo>
                    <a:pt x="2261270" y="11204"/>
                    <a:pt x="2304256" y="54190"/>
                    <a:pt x="2304256" y="107217"/>
                  </a:cubicBezTo>
                  <a:lnTo>
                    <a:pt x="2304256" y="491255"/>
                  </a:lnTo>
                  <a:cubicBezTo>
                    <a:pt x="2304256" y="544282"/>
                    <a:pt x="2261270" y="587268"/>
                    <a:pt x="2208243" y="587268"/>
                  </a:cubicBezTo>
                  <a:lnTo>
                    <a:pt x="96013" y="587268"/>
                  </a:lnTo>
                  <a:cubicBezTo>
                    <a:pt x="42986" y="587268"/>
                    <a:pt x="0" y="544282"/>
                    <a:pt x="0" y="491255"/>
                  </a:cubicBezTo>
                  <a:cubicBezTo>
                    <a:pt x="0" y="363242"/>
                    <a:pt x="9525" y="149505"/>
                    <a:pt x="9525" y="21492"/>
                  </a:cubicBezTo>
                  <a:close/>
                </a:path>
              </a:pathLst>
            </a:custGeom>
            <a:gradFill rotWithShape="1">
              <a:gsLst>
                <a:gs pos="0">
                  <a:srgbClr val="084D8B"/>
                </a:gs>
                <a:gs pos="6000">
                  <a:srgbClr val="0E81E9"/>
                </a:gs>
                <a:gs pos="95999">
                  <a:srgbClr val="0C6FC8"/>
                </a:gs>
                <a:gs pos="100000">
                  <a:srgbClr val="0F85F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r="7204" b="57678"/>
            <a:stretch>
              <a:fillRect/>
            </a:stretch>
          </p:blipFill>
          <p:spPr bwMode="auto">
            <a:xfrm rot="10800000" flipH="1">
              <a:off x="0" y="1214612"/>
              <a:ext cx="2520314" cy="7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</p:grpSp>
      <p:sp>
        <p:nvSpPr>
          <p:cNvPr id="23" name="矩形 17"/>
          <p:cNvSpPr/>
          <p:nvPr/>
        </p:nvSpPr>
        <p:spPr>
          <a:xfrm>
            <a:off x="332139" y="2862754"/>
            <a:ext cx="17405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en-US" altLang="zh-CN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1</a:t>
            </a:r>
            <a:r>
              <a:rPr lang="zh-CN" altLang="en-US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、经营不善有意继续经营</a:t>
            </a:r>
            <a:endParaRPr lang="zh-CN" altLang="en-US" sz="2000" kern="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2" name="矩形 16"/>
          <p:cNvSpPr/>
          <p:nvPr/>
        </p:nvSpPr>
        <p:spPr>
          <a:xfrm>
            <a:off x="405327" y="4058882"/>
            <a:ext cx="187039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50%现金收购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0" name="矩形 16"/>
          <p:cNvSpPr/>
          <p:nvPr/>
        </p:nvSpPr>
        <p:spPr>
          <a:xfrm>
            <a:off x="321666" y="4613414"/>
            <a:ext cx="203771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实施新方案改造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2" name="矩形 16"/>
          <p:cNvSpPr/>
          <p:nvPr/>
        </p:nvSpPr>
        <p:spPr>
          <a:xfrm>
            <a:off x="499615" y="5256997"/>
            <a:ext cx="1679577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费用分期支付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41" name="Oval 65"/>
          <p:cNvSpPr>
            <a:spLocks noChangeArrowheads="1"/>
          </p:cNvSpPr>
          <p:nvPr/>
        </p:nvSpPr>
        <p:spPr bwMode="auto">
          <a:xfrm>
            <a:off x="2554655" y="6421922"/>
            <a:ext cx="2393950" cy="314325"/>
          </a:xfrm>
          <a:prstGeom prst="ellipse">
            <a:avLst/>
          </a:prstGeom>
          <a:gradFill rotWithShape="1">
            <a:gsLst>
              <a:gs pos="0">
                <a:srgbClr val="595959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sym typeface="Arial" pitchFamily="34" charset="0"/>
            </a:endParaRPr>
          </a:p>
        </p:txBody>
      </p:sp>
      <p:grpSp>
        <p:nvGrpSpPr>
          <p:cNvPr id="42" name="组合 37"/>
          <p:cNvGrpSpPr/>
          <p:nvPr/>
        </p:nvGrpSpPr>
        <p:grpSpPr bwMode="auto">
          <a:xfrm>
            <a:off x="2522905" y="2650022"/>
            <a:ext cx="2355850" cy="3898900"/>
            <a:chOff x="0" y="0"/>
            <a:chExt cx="2940831" cy="4865096"/>
          </a:xfrm>
        </p:grpSpPr>
        <p:sp>
          <p:nvSpPr>
            <p:cNvPr id="43" name="椭圆 38"/>
            <p:cNvSpPr>
              <a:spLocks noChangeArrowheads="1"/>
            </p:cNvSpPr>
            <p:nvPr/>
          </p:nvSpPr>
          <p:spPr bwMode="auto">
            <a:xfrm>
              <a:off x="174722" y="523107"/>
              <a:ext cx="360040" cy="311636"/>
            </a:xfrm>
            <a:prstGeom prst="ellipse">
              <a:avLst/>
            </a:prstGeom>
            <a:gradFill rotWithShape="1">
              <a:gsLst>
                <a:gs pos="0">
                  <a:srgbClr val="033665"/>
                </a:gs>
                <a:gs pos="54999">
                  <a:srgbClr val="0C6FC8"/>
                </a:gs>
                <a:gs pos="79999">
                  <a:srgbClr val="60AFF6"/>
                </a:gs>
                <a:gs pos="100000">
                  <a:srgbClr val="60AFF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44" name="下箭头 2"/>
            <p:cNvSpPr>
              <a:spLocks noChangeArrowheads="1"/>
            </p:cNvSpPr>
            <p:nvPr/>
          </p:nvSpPr>
          <p:spPr bwMode="auto">
            <a:xfrm>
              <a:off x="86976" y="0"/>
              <a:ext cx="2853855" cy="4824537"/>
            </a:xfrm>
            <a:custGeom>
              <a:avLst/>
              <a:gdLst>
                <a:gd name="T0" fmla="*/ 0 w 2853855"/>
                <a:gd name="T1" fmla="*/ 3616503 h 4824537"/>
                <a:gd name="T2" fmla="*/ 368302 w 2853855"/>
                <a:gd name="T3" fmla="*/ 3616503 h 4824537"/>
                <a:gd name="T4" fmla="*/ 269828 w 2853855"/>
                <a:gd name="T5" fmla="*/ 0 h 4824537"/>
                <a:gd name="T6" fmla="*/ 2569959 w 2853855"/>
                <a:gd name="T7" fmla="*/ 0 h 4824537"/>
                <a:gd name="T8" fmla="*/ 2471485 w 2853855"/>
                <a:gd name="T9" fmla="*/ 3658706 h 4824537"/>
                <a:gd name="T10" fmla="*/ 2853855 w 2853855"/>
                <a:gd name="T11" fmla="*/ 3616503 h 4824537"/>
                <a:gd name="T12" fmla="*/ 1419894 w 2853855"/>
                <a:gd name="T13" fmla="*/ 4824537 h 4824537"/>
                <a:gd name="T14" fmla="*/ 0 w 2853855"/>
                <a:gd name="T15" fmla="*/ 3616503 h 4824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53855"/>
                <a:gd name="T25" fmla="*/ 0 h 4824537"/>
                <a:gd name="T26" fmla="*/ 2853855 w 2853855"/>
                <a:gd name="T27" fmla="*/ 4824537 h 48245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53855" h="4824537">
                  <a:moveTo>
                    <a:pt x="0" y="3616503"/>
                  </a:moveTo>
                  <a:lnTo>
                    <a:pt x="368302" y="3616503"/>
                  </a:lnTo>
                  <a:lnTo>
                    <a:pt x="269828" y="0"/>
                  </a:lnTo>
                  <a:lnTo>
                    <a:pt x="2569959" y="0"/>
                  </a:lnTo>
                  <a:lnTo>
                    <a:pt x="2471485" y="3658706"/>
                  </a:lnTo>
                  <a:lnTo>
                    <a:pt x="2853855" y="3616503"/>
                  </a:lnTo>
                  <a:lnTo>
                    <a:pt x="1419894" y="4824537"/>
                  </a:lnTo>
                  <a:lnTo>
                    <a:pt x="0" y="3616503"/>
                  </a:ln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62999">
                  <a:srgbClr val="41B1CF"/>
                </a:gs>
                <a:gs pos="100000">
                  <a:srgbClr val="3693A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45" name="下箭头 40"/>
            <p:cNvSpPr>
              <a:spLocks noChangeArrowheads="1"/>
            </p:cNvSpPr>
            <p:nvPr/>
          </p:nvSpPr>
          <p:spPr bwMode="auto">
            <a:xfrm>
              <a:off x="102713" y="40559"/>
              <a:ext cx="2808313" cy="4824537"/>
            </a:xfrm>
            <a:prstGeom prst="downArrow">
              <a:avLst>
                <a:gd name="adj1" fmla="val 77917"/>
                <a:gd name="adj2" fmla="val 42821"/>
              </a:avLst>
            </a:prstGeom>
            <a:gradFill rotWithShape="1">
              <a:gsLst>
                <a:gs pos="0">
                  <a:srgbClr val="D8D8D8"/>
                </a:gs>
                <a:gs pos="50000">
                  <a:srgbClr val="CACACA"/>
                </a:gs>
                <a:gs pos="100000">
                  <a:srgbClr val="F2F2F2"/>
                </a:gs>
              </a:gsLst>
              <a:lin ang="10800000" scaled="1"/>
            </a:gradFill>
            <a:ln w="25400" cap="flat" cmpd="sng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46" name="圆角矩形 4"/>
            <p:cNvSpPr>
              <a:spLocks noChangeArrowheads="1"/>
            </p:cNvSpPr>
            <p:nvPr/>
          </p:nvSpPr>
          <p:spPr bwMode="auto">
            <a:xfrm>
              <a:off x="249530" y="199585"/>
              <a:ext cx="2304257" cy="1266271"/>
            </a:xfrm>
            <a:custGeom>
              <a:avLst/>
              <a:gdLst>
                <a:gd name="T0" fmla="*/ 9525 w 2304256"/>
                <a:gd name="T1" fmla="*/ 21492 h 587268"/>
                <a:gd name="T2" fmla="*/ 181738 w 2304256"/>
                <a:gd name="T3" fmla="*/ 30254 h 587268"/>
                <a:gd name="T4" fmla="*/ 2208243 w 2304256"/>
                <a:gd name="T5" fmla="*/ 11204 h 587268"/>
                <a:gd name="T6" fmla="*/ 2304256 w 2304256"/>
                <a:gd name="T7" fmla="*/ 107217 h 587268"/>
                <a:gd name="T8" fmla="*/ 2304256 w 2304256"/>
                <a:gd name="T9" fmla="*/ 491255 h 587268"/>
                <a:gd name="T10" fmla="*/ 2208243 w 2304256"/>
                <a:gd name="T11" fmla="*/ 587268 h 587268"/>
                <a:gd name="T12" fmla="*/ 96013 w 2304256"/>
                <a:gd name="T13" fmla="*/ 587268 h 587268"/>
                <a:gd name="T14" fmla="*/ 0 w 2304256"/>
                <a:gd name="T15" fmla="*/ 491255 h 587268"/>
                <a:gd name="T16" fmla="*/ 9525 w 2304256"/>
                <a:gd name="T17" fmla="*/ 21492 h 5872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04256"/>
                <a:gd name="T28" fmla="*/ 0 h 587268"/>
                <a:gd name="T29" fmla="*/ 2304256 w 2304256"/>
                <a:gd name="T30" fmla="*/ 587268 h 5872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04256" h="587268">
                  <a:moveTo>
                    <a:pt x="9525" y="21492"/>
                  </a:moveTo>
                  <a:cubicBezTo>
                    <a:pt x="9525" y="-31535"/>
                    <a:pt x="11061" y="30254"/>
                    <a:pt x="181738" y="30254"/>
                  </a:cubicBezTo>
                  <a:lnTo>
                    <a:pt x="2208243" y="11204"/>
                  </a:lnTo>
                  <a:cubicBezTo>
                    <a:pt x="2261270" y="11204"/>
                    <a:pt x="2304256" y="54190"/>
                    <a:pt x="2304256" y="107217"/>
                  </a:cubicBezTo>
                  <a:lnTo>
                    <a:pt x="2304256" y="491255"/>
                  </a:lnTo>
                  <a:cubicBezTo>
                    <a:pt x="2304256" y="544282"/>
                    <a:pt x="2261270" y="587268"/>
                    <a:pt x="2208243" y="587268"/>
                  </a:cubicBezTo>
                  <a:lnTo>
                    <a:pt x="96013" y="587268"/>
                  </a:lnTo>
                  <a:cubicBezTo>
                    <a:pt x="42986" y="587268"/>
                    <a:pt x="0" y="544282"/>
                    <a:pt x="0" y="491255"/>
                  </a:cubicBezTo>
                  <a:cubicBezTo>
                    <a:pt x="0" y="363242"/>
                    <a:pt x="9525" y="149505"/>
                    <a:pt x="9525" y="21492"/>
                  </a:cubicBezTo>
                  <a:close/>
                </a:path>
              </a:pathLst>
            </a:custGeom>
            <a:gradFill rotWithShape="1">
              <a:gsLst>
                <a:gs pos="0">
                  <a:srgbClr val="084D8B"/>
                </a:gs>
                <a:gs pos="6000">
                  <a:srgbClr val="0E81E9"/>
                </a:gs>
                <a:gs pos="95999">
                  <a:srgbClr val="0C6FC8"/>
                </a:gs>
                <a:gs pos="100000">
                  <a:srgbClr val="0F85F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r="7204" b="57678"/>
            <a:stretch>
              <a:fillRect/>
            </a:stretch>
          </p:blipFill>
          <p:spPr bwMode="auto">
            <a:xfrm rot="10800000" flipH="1">
              <a:off x="0" y="1214612"/>
              <a:ext cx="2520314" cy="7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</p:grpSp>
      <p:sp>
        <p:nvSpPr>
          <p:cNvPr id="51" name="矩形 16"/>
          <p:cNvSpPr/>
          <p:nvPr/>
        </p:nvSpPr>
        <p:spPr>
          <a:xfrm>
            <a:off x="2889123" y="5231774"/>
            <a:ext cx="1679577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费用分期支付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7" name="矩形 17"/>
          <p:cNvSpPr/>
          <p:nvPr/>
        </p:nvSpPr>
        <p:spPr>
          <a:xfrm>
            <a:off x="2807083" y="2911817"/>
            <a:ext cx="185614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en-US" altLang="zh-CN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2</a:t>
            </a:r>
            <a:r>
              <a:rPr lang="zh-CN" altLang="en-US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、经营不善，无意继续经营</a:t>
            </a:r>
            <a:endParaRPr lang="zh-CN" altLang="en-US" sz="2000" kern="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3" name="矩形 16"/>
          <p:cNvSpPr/>
          <p:nvPr/>
        </p:nvSpPr>
        <p:spPr>
          <a:xfrm>
            <a:off x="3020881" y="3995520"/>
            <a:ext cx="1269825" cy="431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全资收购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4" name="矩形 16"/>
          <p:cNvSpPr/>
          <p:nvPr/>
        </p:nvSpPr>
        <p:spPr>
          <a:xfrm>
            <a:off x="2662872" y="4593403"/>
            <a:ext cx="210492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实施新方案改造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" name="矩形 17"/>
          <p:cNvSpPr/>
          <p:nvPr/>
        </p:nvSpPr>
        <p:spPr>
          <a:xfrm>
            <a:off x="5299870" y="2863473"/>
            <a:ext cx="1714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en-US" altLang="zh-CN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3</a:t>
            </a:r>
            <a:r>
              <a:rPr lang="zh-CN" altLang="en-US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、两种方案，均不能接受</a:t>
            </a:r>
            <a:endParaRPr lang="zh-CN" altLang="en-US" sz="2000" kern="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pSp>
        <p:nvGrpSpPr>
          <p:cNvPr id="63" name="组合 37"/>
          <p:cNvGrpSpPr/>
          <p:nvPr/>
        </p:nvGrpSpPr>
        <p:grpSpPr bwMode="auto">
          <a:xfrm>
            <a:off x="7267559" y="2683279"/>
            <a:ext cx="2355850" cy="3898900"/>
            <a:chOff x="0" y="0"/>
            <a:chExt cx="2940831" cy="4865096"/>
          </a:xfrm>
        </p:grpSpPr>
        <p:sp>
          <p:nvSpPr>
            <p:cNvPr id="64" name="椭圆 38"/>
            <p:cNvSpPr>
              <a:spLocks noChangeArrowheads="1"/>
            </p:cNvSpPr>
            <p:nvPr/>
          </p:nvSpPr>
          <p:spPr bwMode="auto">
            <a:xfrm>
              <a:off x="123571" y="1961606"/>
              <a:ext cx="360040" cy="311636"/>
            </a:xfrm>
            <a:prstGeom prst="ellipse">
              <a:avLst/>
            </a:prstGeom>
            <a:gradFill rotWithShape="1">
              <a:gsLst>
                <a:gs pos="0">
                  <a:srgbClr val="033665"/>
                </a:gs>
                <a:gs pos="54999">
                  <a:srgbClr val="0C6FC8"/>
                </a:gs>
                <a:gs pos="79999">
                  <a:srgbClr val="60AFF6"/>
                </a:gs>
                <a:gs pos="100000">
                  <a:srgbClr val="60AFF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65" name="下箭头 2"/>
            <p:cNvSpPr>
              <a:spLocks noChangeArrowheads="1"/>
            </p:cNvSpPr>
            <p:nvPr/>
          </p:nvSpPr>
          <p:spPr bwMode="auto">
            <a:xfrm>
              <a:off x="86976" y="0"/>
              <a:ext cx="2853855" cy="4824537"/>
            </a:xfrm>
            <a:custGeom>
              <a:avLst/>
              <a:gdLst>
                <a:gd name="T0" fmla="*/ 0 w 2853855"/>
                <a:gd name="T1" fmla="*/ 3616503 h 4824537"/>
                <a:gd name="T2" fmla="*/ 368302 w 2853855"/>
                <a:gd name="T3" fmla="*/ 3616503 h 4824537"/>
                <a:gd name="T4" fmla="*/ 269828 w 2853855"/>
                <a:gd name="T5" fmla="*/ 0 h 4824537"/>
                <a:gd name="T6" fmla="*/ 2569959 w 2853855"/>
                <a:gd name="T7" fmla="*/ 0 h 4824537"/>
                <a:gd name="T8" fmla="*/ 2471485 w 2853855"/>
                <a:gd name="T9" fmla="*/ 3658706 h 4824537"/>
                <a:gd name="T10" fmla="*/ 2853855 w 2853855"/>
                <a:gd name="T11" fmla="*/ 3616503 h 4824537"/>
                <a:gd name="T12" fmla="*/ 1419894 w 2853855"/>
                <a:gd name="T13" fmla="*/ 4824537 h 4824537"/>
                <a:gd name="T14" fmla="*/ 0 w 2853855"/>
                <a:gd name="T15" fmla="*/ 3616503 h 4824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53855"/>
                <a:gd name="T25" fmla="*/ 0 h 4824537"/>
                <a:gd name="T26" fmla="*/ 2853855 w 2853855"/>
                <a:gd name="T27" fmla="*/ 4824537 h 48245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53855" h="4824537">
                  <a:moveTo>
                    <a:pt x="0" y="3616503"/>
                  </a:moveTo>
                  <a:lnTo>
                    <a:pt x="368302" y="3616503"/>
                  </a:lnTo>
                  <a:lnTo>
                    <a:pt x="269828" y="0"/>
                  </a:lnTo>
                  <a:lnTo>
                    <a:pt x="2569959" y="0"/>
                  </a:lnTo>
                  <a:lnTo>
                    <a:pt x="2471485" y="3658706"/>
                  </a:lnTo>
                  <a:lnTo>
                    <a:pt x="2853855" y="3616503"/>
                  </a:lnTo>
                  <a:lnTo>
                    <a:pt x="1419894" y="4824537"/>
                  </a:lnTo>
                  <a:lnTo>
                    <a:pt x="0" y="3616503"/>
                  </a:ln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62999">
                  <a:srgbClr val="41B1CF"/>
                </a:gs>
                <a:gs pos="100000">
                  <a:srgbClr val="3693A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66" name="下箭头 40"/>
            <p:cNvSpPr>
              <a:spLocks noChangeArrowheads="1"/>
            </p:cNvSpPr>
            <p:nvPr/>
          </p:nvSpPr>
          <p:spPr bwMode="auto">
            <a:xfrm>
              <a:off x="102713" y="40559"/>
              <a:ext cx="2808313" cy="4824537"/>
            </a:xfrm>
            <a:prstGeom prst="downArrow">
              <a:avLst>
                <a:gd name="adj1" fmla="val 77917"/>
                <a:gd name="adj2" fmla="val 42821"/>
              </a:avLst>
            </a:prstGeom>
            <a:gradFill rotWithShape="1">
              <a:gsLst>
                <a:gs pos="0">
                  <a:srgbClr val="D8D8D8"/>
                </a:gs>
                <a:gs pos="50000">
                  <a:srgbClr val="CACACA"/>
                </a:gs>
                <a:gs pos="100000">
                  <a:srgbClr val="F2F2F2"/>
                </a:gs>
              </a:gsLst>
              <a:lin ang="10800000" scaled="1"/>
            </a:gradFill>
            <a:ln w="25400" cap="flat" cmpd="sng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67" name="圆角矩形 4"/>
            <p:cNvSpPr>
              <a:spLocks noChangeArrowheads="1"/>
            </p:cNvSpPr>
            <p:nvPr/>
          </p:nvSpPr>
          <p:spPr bwMode="auto">
            <a:xfrm>
              <a:off x="333396" y="306903"/>
              <a:ext cx="2304257" cy="3166550"/>
            </a:xfrm>
            <a:custGeom>
              <a:avLst/>
              <a:gdLst>
                <a:gd name="T0" fmla="*/ 9525 w 2304256"/>
                <a:gd name="T1" fmla="*/ 21492 h 587268"/>
                <a:gd name="T2" fmla="*/ 181738 w 2304256"/>
                <a:gd name="T3" fmla="*/ 30254 h 587268"/>
                <a:gd name="T4" fmla="*/ 2208243 w 2304256"/>
                <a:gd name="T5" fmla="*/ 11204 h 587268"/>
                <a:gd name="T6" fmla="*/ 2304256 w 2304256"/>
                <a:gd name="T7" fmla="*/ 107217 h 587268"/>
                <a:gd name="T8" fmla="*/ 2304256 w 2304256"/>
                <a:gd name="T9" fmla="*/ 491255 h 587268"/>
                <a:gd name="T10" fmla="*/ 2208243 w 2304256"/>
                <a:gd name="T11" fmla="*/ 587268 h 587268"/>
                <a:gd name="T12" fmla="*/ 96013 w 2304256"/>
                <a:gd name="T13" fmla="*/ 587268 h 587268"/>
                <a:gd name="T14" fmla="*/ 0 w 2304256"/>
                <a:gd name="T15" fmla="*/ 491255 h 587268"/>
                <a:gd name="T16" fmla="*/ 9525 w 2304256"/>
                <a:gd name="T17" fmla="*/ 21492 h 5872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04256"/>
                <a:gd name="T28" fmla="*/ 0 h 587268"/>
                <a:gd name="T29" fmla="*/ 2304256 w 2304256"/>
                <a:gd name="T30" fmla="*/ 587268 h 5872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04256" h="587268">
                  <a:moveTo>
                    <a:pt x="9525" y="21492"/>
                  </a:moveTo>
                  <a:cubicBezTo>
                    <a:pt x="9525" y="-31535"/>
                    <a:pt x="11061" y="30254"/>
                    <a:pt x="181738" y="30254"/>
                  </a:cubicBezTo>
                  <a:lnTo>
                    <a:pt x="2208243" y="11204"/>
                  </a:lnTo>
                  <a:cubicBezTo>
                    <a:pt x="2261270" y="11204"/>
                    <a:pt x="2304256" y="54190"/>
                    <a:pt x="2304256" y="107217"/>
                  </a:cubicBezTo>
                  <a:lnTo>
                    <a:pt x="2304256" y="491255"/>
                  </a:lnTo>
                  <a:cubicBezTo>
                    <a:pt x="2304256" y="544282"/>
                    <a:pt x="2261270" y="587268"/>
                    <a:pt x="2208243" y="587268"/>
                  </a:cubicBezTo>
                  <a:lnTo>
                    <a:pt x="96013" y="587268"/>
                  </a:lnTo>
                  <a:cubicBezTo>
                    <a:pt x="42986" y="587268"/>
                    <a:pt x="0" y="544282"/>
                    <a:pt x="0" y="491255"/>
                  </a:cubicBezTo>
                  <a:cubicBezTo>
                    <a:pt x="0" y="363242"/>
                    <a:pt x="9525" y="149505"/>
                    <a:pt x="9525" y="21492"/>
                  </a:cubicBezTo>
                  <a:close/>
                </a:path>
              </a:pathLst>
            </a:custGeom>
            <a:gradFill rotWithShape="1">
              <a:gsLst>
                <a:gs pos="0">
                  <a:srgbClr val="084D8B"/>
                </a:gs>
                <a:gs pos="6000">
                  <a:srgbClr val="0E81E9"/>
                </a:gs>
                <a:gs pos="95999">
                  <a:srgbClr val="0C6FC8"/>
                </a:gs>
                <a:gs pos="100000">
                  <a:srgbClr val="0F85F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r="7204" b="57678"/>
            <a:stretch>
              <a:fillRect/>
            </a:stretch>
          </p:blipFill>
          <p:spPr bwMode="auto">
            <a:xfrm rot="10800000" flipH="1">
              <a:off x="0" y="1214612"/>
              <a:ext cx="2520314" cy="7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</p:grpSp>
      <p:sp>
        <p:nvSpPr>
          <p:cNvPr id="7" name="文本框 6"/>
          <p:cNvSpPr txBox="1"/>
          <p:nvPr/>
        </p:nvSpPr>
        <p:spPr>
          <a:xfrm>
            <a:off x="7416168" y="3069241"/>
            <a:ext cx="202475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defTabSz="1218565">
              <a:lnSpc>
                <a:spcPct val="130000"/>
              </a:lnSpc>
              <a:defRPr sz="2000" kern="0">
                <a:solidFill>
                  <a:srgbClr val="0099FF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、有独特影响力、股权少于50%且经营承包方案按我方执行的，据实际情况确定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1" name="组合 37"/>
          <p:cNvGrpSpPr/>
          <p:nvPr/>
        </p:nvGrpSpPr>
        <p:grpSpPr bwMode="auto">
          <a:xfrm>
            <a:off x="9623409" y="2715783"/>
            <a:ext cx="2355850" cy="3898900"/>
            <a:chOff x="0" y="0"/>
            <a:chExt cx="2940831" cy="4865096"/>
          </a:xfrm>
        </p:grpSpPr>
        <p:sp>
          <p:nvSpPr>
            <p:cNvPr id="82" name="椭圆 38"/>
            <p:cNvSpPr>
              <a:spLocks noChangeArrowheads="1"/>
            </p:cNvSpPr>
            <p:nvPr/>
          </p:nvSpPr>
          <p:spPr bwMode="auto">
            <a:xfrm>
              <a:off x="123571" y="1961606"/>
              <a:ext cx="360040" cy="311636"/>
            </a:xfrm>
            <a:prstGeom prst="ellipse">
              <a:avLst/>
            </a:prstGeom>
            <a:gradFill rotWithShape="1">
              <a:gsLst>
                <a:gs pos="0">
                  <a:srgbClr val="033665"/>
                </a:gs>
                <a:gs pos="54999">
                  <a:srgbClr val="0C6FC8"/>
                </a:gs>
                <a:gs pos="79999">
                  <a:srgbClr val="60AFF6"/>
                </a:gs>
                <a:gs pos="100000">
                  <a:srgbClr val="60AFF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83" name="下箭头 2"/>
            <p:cNvSpPr>
              <a:spLocks noChangeArrowheads="1"/>
            </p:cNvSpPr>
            <p:nvPr/>
          </p:nvSpPr>
          <p:spPr bwMode="auto">
            <a:xfrm>
              <a:off x="86976" y="0"/>
              <a:ext cx="2853855" cy="4824537"/>
            </a:xfrm>
            <a:custGeom>
              <a:avLst/>
              <a:gdLst>
                <a:gd name="T0" fmla="*/ 0 w 2853855"/>
                <a:gd name="T1" fmla="*/ 3616503 h 4824537"/>
                <a:gd name="T2" fmla="*/ 368302 w 2853855"/>
                <a:gd name="T3" fmla="*/ 3616503 h 4824537"/>
                <a:gd name="T4" fmla="*/ 269828 w 2853855"/>
                <a:gd name="T5" fmla="*/ 0 h 4824537"/>
                <a:gd name="T6" fmla="*/ 2569959 w 2853855"/>
                <a:gd name="T7" fmla="*/ 0 h 4824537"/>
                <a:gd name="T8" fmla="*/ 2471485 w 2853855"/>
                <a:gd name="T9" fmla="*/ 3658706 h 4824537"/>
                <a:gd name="T10" fmla="*/ 2853855 w 2853855"/>
                <a:gd name="T11" fmla="*/ 3616503 h 4824537"/>
                <a:gd name="T12" fmla="*/ 1419894 w 2853855"/>
                <a:gd name="T13" fmla="*/ 4824537 h 4824537"/>
                <a:gd name="T14" fmla="*/ 0 w 2853855"/>
                <a:gd name="T15" fmla="*/ 3616503 h 48245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53855"/>
                <a:gd name="T25" fmla="*/ 0 h 4824537"/>
                <a:gd name="T26" fmla="*/ 2853855 w 2853855"/>
                <a:gd name="T27" fmla="*/ 4824537 h 48245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53855" h="4824537">
                  <a:moveTo>
                    <a:pt x="0" y="3616503"/>
                  </a:moveTo>
                  <a:lnTo>
                    <a:pt x="368302" y="3616503"/>
                  </a:lnTo>
                  <a:lnTo>
                    <a:pt x="269828" y="0"/>
                  </a:lnTo>
                  <a:lnTo>
                    <a:pt x="2569959" y="0"/>
                  </a:lnTo>
                  <a:lnTo>
                    <a:pt x="2471485" y="3658706"/>
                  </a:lnTo>
                  <a:lnTo>
                    <a:pt x="2853855" y="3616503"/>
                  </a:lnTo>
                  <a:lnTo>
                    <a:pt x="1419894" y="4824537"/>
                  </a:lnTo>
                  <a:lnTo>
                    <a:pt x="0" y="3616503"/>
                  </a:ln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62999">
                  <a:srgbClr val="41B1CF"/>
                </a:gs>
                <a:gs pos="100000">
                  <a:srgbClr val="3693AC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84" name="下箭头 40"/>
            <p:cNvSpPr>
              <a:spLocks noChangeArrowheads="1"/>
            </p:cNvSpPr>
            <p:nvPr/>
          </p:nvSpPr>
          <p:spPr bwMode="auto">
            <a:xfrm>
              <a:off x="102713" y="40559"/>
              <a:ext cx="2808313" cy="4824537"/>
            </a:xfrm>
            <a:prstGeom prst="downArrow">
              <a:avLst>
                <a:gd name="adj1" fmla="val 77917"/>
                <a:gd name="adj2" fmla="val 42821"/>
              </a:avLst>
            </a:prstGeom>
            <a:gradFill rotWithShape="1">
              <a:gsLst>
                <a:gs pos="0">
                  <a:srgbClr val="D8D8D8"/>
                </a:gs>
                <a:gs pos="50000">
                  <a:srgbClr val="CACACA"/>
                </a:gs>
                <a:gs pos="100000">
                  <a:srgbClr val="F2F2F2"/>
                </a:gs>
              </a:gsLst>
              <a:lin ang="10800000" scaled="1"/>
            </a:gradFill>
            <a:ln w="25400" cap="flat" cmpd="sng">
              <a:solidFill>
                <a:srgbClr val="FFFFFF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sp>
          <p:nvSpPr>
            <p:cNvPr id="85" name="圆角矩形 4"/>
            <p:cNvSpPr>
              <a:spLocks noChangeArrowheads="1"/>
            </p:cNvSpPr>
            <p:nvPr/>
          </p:nvSpPr>
          <p:spPr bwMode="auto">
            <a:xfrm>
              <a:off x="333396" y="306903"/>
              <a:ext cx="2304257" cy="3166550"/>
            </a:xfrm>
            <a:custGeom>
              <a:avLst/>
              <a:gdLst>
                <a:gd name="T0" fmla="*/ 9525 w 2304256"/>
                <a:gd name="T1" fmla="*/ 21492 h 587268"/>
                <a:gd name="T2" fmla="*/ 181738 w 2304256"/>
                <a:gd name="T3" fmla="*/ 30254 h 587268"/>
                <a:gd name="T4" fmla="*/ 2208243 w 2304256"/>
                <a:gd name="T5" fmla="*/ 11204 h 587268"/>
                <a:gd name="T6" fmla="*/ 2304256 w 2304256"/>
                <a:gd name="T7" fmla="*/ 107217 h 587268"/>
                <a:gd name="T8" fmla="*/ 2304256 w 2304256"/>
                <a:gd name="T9" fmla="*/ 491255 h 587268"/>
                <a:gd name="T10" fmla="*/ 2208243 w 2304256"/>
                <a:gd name="T11" fmla="*/ 587268 h 587268"/>
                <a:gd name="T12" fmla="*/ 96013 w 2304256"/>
                <a:gd name="T13" fmla="*/ 587268 h 587268"/>
                <a:gd name="T14" fmla="*/ 0 w 2304256"/>
                <a:gd name="T15" fmla="*/ 491255 h 587268"/>
                <a:gd name="T16" fmla="*/ 9525 w 2304256"/>
                <a:gd name="T17" fmla="*/ 21492 h 5872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04256"/>
                <a:gd name="T28" fmla="*/ 0 h 587268"/>
                <a:gd name="T29" fmla="*/ 2304256 w 2304256"/>
                <a:gd name="T30" fmla="*/ 587268 h 5872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04256" h="587268">
                  <a:moveTo>
                    <a:pt x="9525" y="21492"/>
                  </a:moveTo>
                  <a:cubicBezTo>
                    <a:pt x="9525" y="-31535"/>
                    <a:pt x="11061" y="30254"/>
                    <a:pt x="181738" y="30254"/>
                  </a:cubicBezTo>
                  <a:lnTo>
                    <a:pt x="2208243" y="11204"/>
                  </a:lnTo>
                  <a:cubicBezTo>
                    <a:pt x="2261270" y="11204"/>
                    <a:pt x="2304256" y="54190"/>
                    <a:pt x="2304256" y="107217"/>
                  </a:cubicBezTo>
                  <a:lnTo>
                    <a:pt x="2304256" y="491255"/>
                  </a:lnTo>
                  <a:cubicBezTo>
                    <a:pt x="2304256" y="544282"/>
                    <a:pt x="2261270" y="587268"/>
                    <a:pt x="2208243" y="587268"/>
                  </a:cubicBezTo>
                  <a:lnTo>
                    <a:pt x="96013" y="587268"/>
                  </a:lnTo>
                  <a:cubicBezTo>
                    <a:pt x="42986" y="587268"/>
                    <a:pt x="0" y="544282"/>
                    <a:pt x="0" y="491255"/>
                  </a:cubicBezTo>
                  <a:cubicBezTo>
                    <a:pt x="0" y="363242"/>
                    <a:pt x="9525" y="149505"/>
                    <a:pt x="9525" y="21492"/>
                  </a:cubicBezTo>
                  <a:close/>
                </a:path>
              </a:pathLst>
            </a:custGeom>
            <a:gradFill rotWithShape="1">
              <a:gsLst>
                <a:gs pos="0">
                  <a:srgbClr val="084D8B"/>
                </a:gs>
                <a:gs pos="6000">
                  <a:srgbClr val="0E81E9"/>
                </a:gs>
                <a:gs pos="95999">
                  <a:srgbClr val="0C6FC8"/>
                </a:gs>
                <a:gs pos="100000">
                  <a:srgbClr val="0F85F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b="1" i="1">
                <a:solidFill>
                  <a:srgbClr val="FFFFFF"/>
                </a:solidFill>
                <a:latin typeface="Calibri" pitchFamily="34" charset="0"/>
                <a:sym typeface="微软雅黑" charset="-122"/>
              </a:endParaRPr>
            </a:p>
          </p:txBody>
        </p: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" r="7204" b="57678"/>
            <a:stretch>
              <a:fillRect/>
            </a:stretch>
          </p:blipFill>
          <p:spPr bwMode="auto">
            <a:xfrm rot="10800000" flipH="1">
              <a:off x="0" y="1214612"/>
              <a:ext cx="2520314" cy="73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</p:grpSp>
      <p:sp>
        <p:nvSpPr>
          <p:cNvPr id="8" name="矩形 17"/>
          <p:cNvSpPr/>
          <p:nvPr/>
        </p:nvSpPr>
        <p:spPr>
          <a:xfrm>
            <a:off x="10019836" y="3584245"/>
            <a:ext cx="17165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en-US" altLang="zh-CN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5</a:t>
            </a:r>
            <a:r>
              <a:rPr lang="zh-CN" altLang="en-US" sz="2000" kern="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、其它并购、入股、合作等参照实行</a:t>
            </a:r>
            <a:endParaRPr lang="zh-CN" altLang="en-US" sz="2000" kern="0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57450" y="1057661"/>
            <a:ext cx="7277100" cy="649605"/>
          </a:xfrm>
        </p:spPr>
        <p:txBody>
          <a:bodyPr/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云起支付规则</a:t>
            </a:r>
            <a:endParaRPr lang="zh-CN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339398" y="1270"/>
            <a:ext cx="1513205" cy="1056640"/>
          </a:xfrm>
          <a:custGeom>
            <a:avLst/>
            <a:gdLst>
              <a:gd name="connsiteX0" fmla="*/ 0 w 2383"/>
              <a:gd name="connsiteY0" fmla="*/ 0 h 1664"/>
              <a:gd name="connsiteX1" fmla="*/ 2383 w 2383"/>
              <a:gd name="connsiteY1" fmla="*/ 0 h 1664"/>
              <a:gd name="connsiteX2" fmla="*/ 1137 w 2383"/>
              <a:gd name="connsiteY2" fmla="*/ 1664 h 1664"/>
              <a:gd name="connsiteX3" fmla="*/ 0 w 2383"/>
              <a:gd name="connsiteY3" fmla="*/ 0 h 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" h="1664">
                <a:moveTo>
                  <a:pt x="0" y="0"/>
                </a:moveTo>
                <a:lnTo>
                  <a:pt x="2383" y="0"/>
                </a:lnTo>
                <a:lnTo>
                  <a:pt x="1137" y="16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28415" y="1836358"/>
            <a:ext cx="3109595" cy="56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商界合作规则</a:t>
            </a:r>
            <a:endParaRPr lang="zh-CN" altLang="en-US" sz="320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8010" y="1897253"/>
            <a:ext cx="2520315" cy="46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非收购合作方式</a:t>
            </a:r>
            <a:endParaRPr lang="zh-CN" altLang="en-US" sz="240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92013" y="3036411"/>
            <a:ext cx="2143760" cy="3093085"/>
            <a:chOff x="3979863" y="2727326"/>
            <a:chExt cx="1655763" cy="2346325"/>
          </a:xfrm>
        </p:grpSpPr>
        <p:sp>
          <p:nvSpPr>
            <p:cNvPr id="12" name="圆角矩形 2"/>
            <p:cNvSpPr/>
            <p:nvPr/>
          </p:nvSpPr>
          <p:spPr>
            <a:xfrm>
              <a:off x="3979863" y="2727326"/>
              <a:ext cx="1655763" cy="2346325"/>
            </a:xfrm>
            <a:prstGeom prst="roundRect">
              <a:avLst>
                <a:gd name="adj" fmla="val 136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2000" tIns="468000" rIns="72000" bIns="180000" numCol="1" spcCol="0" rtlCol="0" fromWordArt="0" anchor="ctr" anchorCtr="0" forceAA="0" compatLnSpc="1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</p:txBody>
        </p:sp>
        <p:sp>
          <p:nvSpPr>
            <p:cNvPr id="13" name="任意多边形 5"/>
            <p:cNvSpPr/>
            <p:nvPr/>
          </p:nvSpPr>
          <p:spPr>
            <a:xfrm>
              <a:off x="4366419" y="2727326"/>
              <a:ext cx="900113" cy="430213"/>
            </a:xfrm>
            <a:custGeom>
              <a:avLst/>
              <a:gdLst>
                <a:gd name="connsiteX0" fmla="*/ 0 w 899600"/>
                <a:gd name="connsiteY0" fmla="*/ 0 h 429667"/>
                <a:gd name="connsiteX1" fmla="*/ 899600 w 899600"/>
                <a:gd name="connsiteY1" fmla="*/ 0 h 429667"/>
                <a:gd name="connsiteX2" fmla="*/ 890707 w 899600"/>
                <a:gd name="connsiteY2" fmla="*/ 84692 h 429667"/>
                <a:gd name="connsiteX3" fmla="*/ 449800 w 899600"/>
                <a:gd name="connsiteY3" fmla="*/ 429667 h 429667"/>
                <a:gd name="connsiteX4" fmla="*/ 8894 w 899600"/>
                <a:gd name="connsiteY4" fmla="*/ 84692 h 4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00" h="429667">
                  <a:moveTo>
                    <a:pt x="0" y="0"/>
                  </a:moveTo>
                  <a:lnTo>
                    <a:pt x="899600" y="0"/>
                  </a:lnTo>
                  <a:lnTo>
                    <a:pt x="890707" y="84692"/>
                  </a:lnTo>
                  <a:cubicBezTo>
                    <a:pt x="848741" y="281569"/>
                    <a:pt x="667287" y="429667"/>
                    <a:pt x="449800" y="429667"/>
                  </a:cubicBezTo>
                  <a:cubicBezTo>
                    <a:pt x="232314" y="429667"/>
                    <a:pt x="50859" y="281569"/>
                    <a:pt x="8894" y="846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dirty="0">
                  <a:solidFill>
                    <a:schemeClr val="accent1"/>
                  </a:solidFill>
                </a:rPr>
                <a:t>01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40001" y="3036411"/>
            <a:ext cx="2143760" cy="3093085"/>
            <a:chOff x="3979863" y="2727326"/>
            <a:chExt cx="1655763" cy="2346325"/>
          </a:xfrm>
        </p:grpSpPr>
        <p:sp>
          <p:nvSpPr>
            <p:cNvPr id="15" name="圆角矩形 2"/>
            <p:cNvSpPr/>
            <p:nvPr/>
          </p:nvSpPr>
          <p:spPr>
            <a:xfrm>
              <a:off x="3979863" y="2727326"/>
              <a:ext cx="1655763" cy="2346325"/>
            </a:xfrm>
            <a:prstGeom prst="roundRect">
              <a:avLst>
                <a:gd name="adj" fmla="val 136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2000" tIns="468000" rIns="72000" bIns="180000" numCol="1" spcCol="0" rtlCol="0" fromWordArt="0" anchor="ctr" anchorCtr="0" forceAA="0" compatLnSpc="1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</p:txBody>
        </p:sp>
        <p:sp>
          <p:nvSpPr>
            <p:cNvPr id="16" name="任意多边形 5"/>
            <p:cNvSpPr/>
            <p:nvPr/>
          </p:nvSpPr>
          <p:spPr>
            <a:xfrm>
              <a:off x="4366419" y="2727326"/>
              <a:ext cx="900113" cy="430213"/>
            </a:xfrm>
            <a:custGeom>
              <a:avLst/>
              <a:gdLst>
                <a:gd name="connsiteX0" fmla="*/ 0 w 899600"/>
                <a:gd name="connsiteY0" fmla="*/ 0 h 429667"/>
                <a:gd name="connsiteX1" fmla="*/ 899600 w 899600"/>
                <a:gd name="connsiteY1" fmla="*/ 0 h 429667"/>
                <a:gd name="connsiteX2" fmla="*/ 890707 w 899600"/>
                <a:gd name="connsiteY2" fmla="*/ 84692 h 429667"/>
                <a:gd name="connsiteX3" fmla="*/ 449800 w 899600"/>
                <a:gd name="connsiteY3" fmla="*/ 429667 h 429667"/>
                <a:gd name="connsiteX4" fmla="*/ 8894 w 899600"/>
                <a:gd name="connsiteY4" fmla="*/ 84692 h 4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00" h="429667">
                  <a:moveTo>
                    <a:pt x="0" y="0"/>
                  </a:moveTo>
                  <a:lnTo>
                    <a:pt x="899600" y="0"/>
                  </a:lnTo>
                  <a:lnTo>
                    <a:pt x="890707" y="84692"/>
                  </a:lnTo>
                  <a:cubicBezTo>
                    <a:pt x="848741" y="281569"/>
                    <a:pt x="667287" y="429667"/>
                    <a:pt x="449800" y="429667"/>
                  </a:cubicBezTo>
                  <a:cubicBezTo>
                    <a:pt x="232314" y="429667"/>
                    <a:pt x="50859" y="281569"/>
                    <a:pt x="8894" y="846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dirty="0">
                  <a:solidFill>
                    <a:schemeClr val="accent1"/>
                  </a:solidFill>
                </a:rPr>
                <a:t>02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矩形 17"/>
          <p:cNvSpPr/>
          <p:nvPr/>
        </p:nvSpPr>
        <p:spPr>
          <a:xfrm>
            <a:off x="887873" y="3922137"/>
            <a:ext cx="148970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solidFill>
                  <a:schemeClr val="bg1"/>
                </a:solidFill>
              </a:rPr>
              <a:t>实体店开通云起支付通道，支持客户支付。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232219" y="2998190"/>
            <a:ext cx="2143760" cy="3093085"/>
            <a:chOff x="3979863" y="2727326"/>
            <a:chExt cx="1655763" cy="2346325"/>
          </a:xfrm>
        </p:grpSpPr>
        <p:sp>
          <p:nvSpPr>
            <p:cNvPr id="18" name="圆角矩形 2"/>
            <p:cNvSpPr/>
            <p:nvPr/>
          </p:nvSpPr>
          <p:spPr>
            <a:xfrm>
              <a:off x="3979863" y="2727326"/>
              <a:ext cx="1655763" cy="2346325"/>
            </a:xfrm>
            <a:prstGeom prst="roundRect">
              <a:avLst>
                <a:gd name="adj" fmla="val 136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2000" tIns="468000" rIns="72000" bIns="180000" numCol="1" spcCol="0" rtlCol="0" fromWordArt="0" anchor="ctr" anchorCtr="0" forceAA="0" compatLnSpc="1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</p:txBody>
        </p:sp>
        <p:sp>
          <p:nvSpPr>
            <p:cNvPr id="19" name="任意多边形 5"/>
            <p:cNvSpPr/>
            <p:nvPr/>
          </p:nvSpPr>
          <p:spPr>
            <a:xfrm>
              <a:off x="4366419" y="2727326"/>
              <a:ext cx="900113" cy="430213"/>
            </a:xfrm>
            <a:custGeom>
              <a:avLst/>
              <a:gdLst>
                <a:gd name="connsiteX0" fmla="*/ 0 w 899600"/>
                <a:gd name="connsiteY0" fmla="*/ 0 h 429667"/>
                <a:gd name="connsiteX1" fmla="*/ 899600 w 899600"/>
                <a:gd name="connsiteY1" fmla="*/ 0 h 429667"/>
                <a:gd name="connsiteX2" fmla="*/ 890707 w 899600"/>
                <a:gd name="connsiteY2" fmla="*/ 84692 h 429667"/>
                <a:gd name="connsiteX3" fmla="*/ 449800 w 899600"/>
                <a:gd name="connsiteY3" fmla="*/ 429667 h 429667"/>
                <a:gd name="connsiteX4" fmla="*/ 8894 w 899600"/>
                <a:gd name="connsiteY4" fmla="*/ 84692 h 4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00" h="429667">
                  <a:moveTo>
                    <a:pt x="0" y="0"/>
                  </a:moveTo>
                  <a:lnTo>
                    <a:pt x="899600" y="0"/>
                  </a:lnTo>
                  <a:lnTo>
                    <a:pt x="890707" y="84692"/>
                  </a:lnTo>
                  <a:cubicBezTo>
                    <a:pt x="848741" y="281569"/>
                    <a:pt x="667287" y="429667"/>
                    <a:pt x="449800" y="429667"/>
                  </a:cubicBezTo>
                  <a:cubicBezTo>
                    <a:pt x="232314" y="429667"/>
                    <a:pt x="50859" y="281569"/>
                    <a:pt x="8894" y="846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dirty="0">
                  <a:solidFill>
                    <a:schemeClr val="accent1"/>
                  </a:solidFill>
                </a:rPr>
                <a:t>04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86110" y="2998189"/>
            <a:ext cx="2143760" cy="3093085"/>
            <a:chOff x="3979863" y="2727326"/>
            <a:chExt cx="1655763" cy="2346325"/>
          </a:xfrm>
        </p:grpSpPr>
        <p:sp>
          <p:nvSpPr>
            <p:cNvPr id="21" name="圆角矩形 2"/>
            <p:cNvSpPr/>
            <p:nvPr/>
          </p:nvSpPr>
          <p:spPr>
            <a:xfrm>
              <a:off x="3979863" y="2727326"/>
              <a:ext cx="1655763" cy="2346325"/>
            </a:xfrm>
            <a:prstGeom prst="roundRect">
              <a:avLst>
                <a:gd name="adj" fmla="val 136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2000" tIns="468000" rIns="72000" bIns="180000" numCol="1" spcCol="0" rtlCol="0" fromWordArt="0" anchor="ctr" anchorCtr="0" forceAA="0" compatLnSpc="1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  <a:p>
              <a:pPr lvl="0" algn="ctr">
                <a:lnSpc>
                  <a:spcPct val="120000"/>
                </a:lnSpc>
                <a:defRPr/>
              </a:pPr>
              <a:endParaRPr lang="da-DK" altLang="zh-CN" sz="2400" b="1" dirty="0">
                <a:solidFill>
                  <a:schemeClr val="tx1">
                    <a:lumMod val="50000"/>
                  </a:schemeClr>
                </a:solidFill>
                <a:sym typeface="+mn-ea"/>
              </a:endParaRPr>
            </a:p>
          </p:txBody>
        </p:sp>
        <p:sp>
          <p:nvSpPr>
            <p:cNvPr id="22" name="任意多边形 5"/>
            <p:cNvSpPr/>
            <p:nvPr/>
          </p:nvSpPr>
          <p:spPr>
            <a:xfrm>
              <a:off x="4366419" y="2727326"/>
              <a:ext cx="900113" cy="430213"/>
            </a:xfrm>
            <a:custGeom>
              <a:avLst/>
              <a:gdLst>
                <a:gd name="connsiteX0" fmla="*/ 0 w 899600"/>
                <a:gd name="connsiteY0" fmla="*/ 0 h 429667"/>
                <a:gd name="connsiteX1" fmla="*/ 899600 w 899600"/>
                <a:gd name="connsiteY1" fmla="*/ 0 h 429667"/>
                <a:gd name="connsiteX2" fmla="*/ 890707 w 899600"/>
                <a:gd name="connsiteY2" fmla="*/ 84692 h 429667"/>
                <a:gd name="connsiteX3" fmla="*/ 449800 w 899600"/>
                <a:gd name="connsiteY3" fmla="*/ 429667 h 429667"/>
                <a:gd name="connsiteX4" fmla="*/ 8894 w 899600"/>
                <a:gd name="connsiteY4" fmla="*/ 84692 h 42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00" h="429667">
                  <a:moveTo>
                    <a:pt x="0" y="0"/>
                  </a:moveTo>
                  <a:lnTo>
                    <a:pt x="899600" y="0"/>
                  </a:lnTo>
                  <a:lnTo>
                    <a:pt x="890707" y="84692"/>
                  </a:lnTo>
                  <a:cubicBezTo>
                    <a:pt x="848741" y="281569"/>
                    <a:pt x="667287" y="429667"/>
                    <a:pt x="449800" y="429667"/>
                  </a:cubicBezTo>
                  <a:cubicBezTo>
                    <a:pt x="232314" y="429667"/>
                    <a:pt x="50859" y="281569"/>
                    <a:pt x="8894" y="8469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2400" dirty="0">
                  <a:solidFill>
                    <a:schemeClr val="accent1"/>
                  </a:solidFill>
                </a:rPr>
                <a:t>03</a:t>
              </a:r>
              <a:endParaRPr lang="zh-CN" altLang="en-US" sz="2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7" name="矩形 17"/>
          <p:cNvSpPr/>
          <p:nvPr/>
        </p:nvSpPr>
        <p:spPr>
          <a:xfrm>
            <a:off x="3978520" y="4225896"/>
            <a:ext cx="1266721" cy="85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bg1"/>
                </a:solidFill>
              </a:rPr>
              <a:t>30%的支付手续费。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36" name="矩形 17"/>
          <p:cNvSpPr/>
          <p:nvPr/>
        </p:nvSpPr>
        <p:spPr>
          <a:xfrm>
            <a:off x="6681851" y="3805602"/>
            <a:ext cx="185423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bg1"/>
                </a:solidFill>
              </a:rPr>
              <a:t>结算周期为</a:t>
            </a:r>
            <a:r>
              <a:rPr lang="en-US" altLang="zh-CN" sz="2000" b="1" kern="0" dirty="0">
                <a:solidFill>
                  <a:schemeClr val="bg1"/>
                </a:solidFill>
              </a:rPr>
              <a:t>7</a:t>
            </a:r>
            <a:r>
              <a:rPr lang="zh-CN" altLang="en-US" sz="2000" b="1" kern="0" dirty="0">
                <a:solidFill>
                  <a:schemeClr val="bg1"/>
                </a:solidFill>
              </a:rPr>
              <a:t>天，结算当天扣取支付手续费，70%返还。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37" name="矩形 17"/>
          <p:cNvSpPr/>
          <p:nvPr/>
        </p:nvSpPr>
        <p:spPr>
          <a:xfrm>
            <a:off x="9373954" y="4098457"/>
            <a:ext cx="1990408" cy="85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</a:pPr>
            <a:r>
              <a:rPr lang="zh-CN" altLang="en-US" sz="2000" b="1" kern="0" dirty="0">
                <a:solidFill>
                  <a:schemeClr val="bg1"/>
                </a:solidFill>
              </a:rPr>
              <a:t>合作结束，支付手续费不予退还。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57450" y="1057661"/>
            <a:ext cx="7277100" cy="649605"/>
          </a:xfrm>
        </p:spPr>
        <p:txBody>
          <a:bodyPr/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云起支付规则</a:t>
            </a:r>
            <a:endParaRPr lang="zh-CN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339398" y="1270"/>
            <a:ext cx="1513205" cy="1056640"/>
          </a:xfrm>
          <a:custGeom>
            <a:avLst/>
            <a:gdLst>
              <a:gd name="connsiteX0" fmla="*/ 0 w 2383"/>
              <a:gd name="connsiteY0" fmla="*/ 0 h 1664"/>
              <a:gd name="connsiteX1" fmla="*/ 2383 w 2383"/>
              <a:gd name="connsiteY1" fmla="*/ 0 h 1664"/>
              <a:gd name="connsiteX2" fmla="*/ 1137 w 2383"/>
              <a:gd name="connsiteY2" fmla="*/ 1664 h 1664"/>
              <a:gd name="connsiteX3" fmla="*/ 0 w 2383"/>
              <a:gd name="connsiteY3" fmla="*/ 0 h 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" h="1664">
                <a:moveTo>
                  <a:pt x="0" y="0"/>
                </a:moveTo>
                <a:lnTo>
                  <a:pt x="2383" y="0"/>
                </a:lnTo>
                <a:lnTo>
                  <a:pt x="1137" y="16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16228" y="1719399"/>
            <a:ext cx="3959543" cy="582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会员充值及赠送细则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 rot="10800000">
            <a:off x="271463" y="6667504"/>
            <a:ext cx="4219575" cy="161925"/>
          </a:xfrm>
          <a:custGeom>
            <a:avLst/>
            <a:gdLst>
              <a:gd name="T0" fmla="*/ 4050597 w 21600"/>
              <a:gd name="T1" fmla="*/ 80963 h 21600"/>
              <a:gd name="T2" fmla="*/ 2109788 w 21600"/>
              <a:gd name="T3" fmla="*/ 161925 h 21600"/>
              <a:gd name="T4" fmla="*/ 168978 w 21600"/>
              <a:gd name="T5" fmla="*/ 80963 h 21600"/>
              <a:gd name="T6" fmla="*/ 21097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730" y="21600"/>
                </a:lnTo>
                <a:lnTo>
                  <a:pt x="1987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5F5F5F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271463" y="5865817"/>
            <a:ext cx="4219575" cy="801687"/>
          </a:xfrm>
          <a:custGeom>
            <a:avLst/>
            <a:gdLst>
              <a:gd name="T0" fmla="*/ 4050597 w 21600"/>
              <a:gd name="T1" fmla="*/ 400844 h 21600"/>
              <a:gd name="T2" fmla="*/ 2109788 w 21600"/>
              <a:gd name="T3" fmla="*/ 801688 h 21600"/>
              <a:gd name="T4" fmla="*/ 168978 w 21600"/>
              <a:gd name="T5" fmla="*/ 400844 h 21600"/>
              <a:gd name="T6" fmla="*/ 21097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730" y="21600"/>
                </a:lnTo>
                <a:lnTo>
                  <a:pt x="1987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2700000" scaled="1"/>
          </a:gradFill>
          <a:ln w="12700" cmpd="sng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 b="1"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 rot="10800000">
            <a:off x="271463" y="5230817"/>
            <a:ext cx="4219575" cy="619125"/>
          </a:xfrm>
          <a:custGeom>
            <a:avLst/>
            <a:gdLst>
              <a:gd name="T0" fmla="*/ 3649737 w 21600"/>
              <a:gd name="T1" fmla="*/ 309563 h 21600"/>
              <a:gd name="T2" fmla="*/ 2109788 w 21600"/>
              <a:gd name="T3" fmla="*/ 619125 h 21600"/>
              <a:gd name="T4" fmla="*/ 569838 w 21600"/>
              <a:gd name="T5" fmla="*/ 309563 h 21600"/>
              <a:gd name="T6" fmla="*/ 210978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834" y="21600"/>
                </a:lnTo>
                <a:lnTo>
                  <a:pt x="15766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625475" y="5235579"/>
            <a:ext cx="3400425" cy="646113"/>
          </a:xfrm>
          <a:custGeom>
            <a:avLst/>
            <a:gdLst>
              <a:gd name="T0" fmla="*/ 3251971 w 21600"/>
              <a:gd name="T1" fmla="*/ 323056 h 21600"/>
              <a:gd name="T2" fmla="*/ 1700213 w 21600"/>
              <a:gd name="T3" fmla="*/ 646112 h 21600"/>
              <a:gd name="T4" fmla="*/ 148454 w 21600"/>
              <a:gd name="T5" fmla="*/ 323056 h 21600"/>
              <a:gd name="T6" fmla="*/ 1700213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885" y="21600"/>
                </a:lnTo>
                <a:lnTo>
                  <a:pt x="19715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0" name="AutoShape 10"/>
          <p:cNvSpPr>
            <a:spLocks noChangeArrowheads="1"/>
          </p:cNvSpPr>
          <p:nvPr/>
        </p:nvSpPr>
        <p:spPr bwMode="auto">
          <a:xfrm rot="10800000">
            <a:off x="625475" y="4713291"/>
            <a:ext cx="3400425" cy="498475"/>
          </a:xfrm>
          <a:custGeom>
            <a:avLst/>
            <a:gdLst>
              <a:gd name="T0" fmla="*/ 2941210 w 21600"/>
              <a:gd name="T1" fmla="*/ 249238 h 21600"/>
              <a:gd name="T2" fmla="*/ 1700213 w 21600"/>
              <a:gd name="T3" fmla="*/ 498475 h 21600"/>
              <a:gd name="T4" fmla="*/ 459215 w 21600"/>
              <a:gd name="T5" fmla="*/ 249238 h 21600"/>
              <a:gd name="T6" fmla="*/ 1700213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834" y="21600"/>
                </a:lnTo>
                <a:lnTo>
                  <a:pt x="15766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0875F8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2" name="AutoShape 12"/>
          <p:cNvSpPr>
            <a:spLocks noChangeArrowheads="1"/>
          </p:cNvSpPr>
          <p:nvPr/>
        </p:nvSpPr>
        <p:spPr bwMode="auto">
          <a:xfrm>
            <a:off x="1003301" y="4672018"/>
            <a:ext cx="2755900" cy="522288"/>
          </a:xfrm>
          <a:custGeom>
            <a:avLst/>
            <a:gdLst>
              <a:gd name="T0" fmla="*/ 2607515 w 21600"/>
              <a:gd name="T1" fmla="*/ 261143 h 21600"/>
              <a:gd name="T2" fmla="*/ 1377950 w 21600"/>
              <a:gd name="T3" fmla="*/ 522287 h 21600"/>
              <a:gd name="T4" fmla="*/ 148385 w 21600"/>
              <a:gd name="T5" fmla="*/ 261143 h 21600"/>
              <a:gd name="T6" fmla="*/ 13779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26" y="21600"/>
                </a:lnTo>
                <a:lnTo>
                  <a:pt x="1927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2700000" scaled="1"/>
          </a:gradFill>
          <a:ln w="12700" cmpd="sng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 b="1"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4" name="AutoShape 14"/>
          <p:cNvSpPr>
            <a:spLocks noChangeArrowheads="1"/>
          </p:cNvSpPr>
          <p:nvPr/>
        </p:nvSpPr>
        <p:spPr bwMode="auto">
          <a:xfrm rot="10800000">
            <a:off x="1003301" y="4265618"/>
            <a:ext cx="2755900" cy="403225"/>
          </a:xfrm>
          <a:custGeom>
            <a:avLst/>
            <a:gdLst>
              <a:gd name="T0" fmla="*/ 2383726 w 21600"/>
              <a:gd name="T1" fmla="*/ 201613 h 21600"/>
              <a:gd name="T2" fmla="*/ 1377950 w 21600"/>
              <a:gd name="T3" fmla="*/ 403225 h 21600"/>
              <a:gd name="T4" fmla="*/ 372174 w 21600"/>
              <a:gd name="T5" fmla="*/ 201613 h 21600"/>
              <a:gd name="T6" fmla="*/ 13779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834" y="21600"/>
                </a:lnTo>
                <a:lnTo>
                  <a:pt x="15766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5" name="AutoShape 20"/>
          <p:cNvSpPr>
            <a:spLocks noChangeArrowheads="1"/>
          </p:cNvSpPr>
          <p:nvPr/>
        </p:nvSpPr>
        <p:spPr bwMode="auto">
          <a:xfrm>
            <a:off x="1331913" y="3998918"/>
            <a:ext cx="2098675" cy="395288"/>
          </a:xfrm>
          <a:custGeom>
            <a:avLst/>
            <a:gdLst>
              <a:gd name="T0" fmla="*/ 1985677 w 21600"/>
              <a:gd name="T1" fmla="*/ 197644 h 21600"/>
              <a:gd name="T2" fmla="*/ 1049338 w 21600"/>
              <a:gd name="T3" fmla="*/ 395287 h 21600"/>
              <a:gd name="T4" fmla="*/ 112998 w 21600"/>
              <a:gd name="T5" fmla="*/ 197644 h 21600"/>
              <a:gd name="T6" fmla="*/ 104933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26" y="21600"/>
                </a:lnTo>
                <a:lnTo>
                  <a:pt x="1927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2700000" scaled="1"/>
          </a:gradFill>
          <a:ln w="12700" cmpd="sng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 b="1"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7" name="AutoShape 22"/>
          <p:cNvSpPr>
            <a:spLocks noChangeArrowheads="1"/>
          </p:cNvSpPr>
          <p:nvPr/>
        </p:nvSpPr>
        <p:spPr bwMode="auto">
          <a:xfrm rot="10800000">
            <a:off x="1331913" y="3695706"/>
            <a:ext cx="2098675" cy="306387"/>
          </a:xfrm>
          <a:custGeom>
            <a:avLst/>
            <a:gdLst>
              <a:gd name="T0" fmla="*/ 1815257 w 21600"/>
              <a:gd name="T1" fmla="*/ 153194 h 21600"/>
              <a:gd name="T2" fmla="*/ 1049338 w 21600"/>
              <a:gd name="T3" fmla="*/ 306388 h 21600"/>
              <a:gd name="T4" fmla="*/ 283418 w 21600"/>
              <a:gd name="T5" fmla="*/ 153194 h 21600"/>
              <a:gd name="T6" fmla="*/ 104933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834" y="21600"/>
                </a:lnTo>
                <a:lnTo>
                  <a:pt x="15766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rot="10800000"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38" name="AutoShape 23"/>
          <p:cNvSpPr>
            <a:spLocks noChangeArrowheads="1"/>
          </p:cNvSpPr>
          <p:nvPr/>
        </p:nvSpPr>
        <p:spPr bwMode="auto">
          <a:xfrm>
            <a:off x="1574801" y="3422656"/>
            <a:ext cx="1612900" cy="395287"/>
          </a:xfrm>
          <a:custGeom>
            <a:avLst/>
            <a:gdLst>
              <a:gd name="T0" fmla="*/ 1526057 w 21600"/>
              <a:gd name="T1" fmla="*/ 197644 h 21600"/>
              <a:gd name="T2" fmla="*/ 806450 w 21600"/>
              <a:gd name="T3" fmla="*/ 395288 h 21600"/>
              <a:gd name="T4" fmla="*/ 86843 w 21600"/>
              <a:gd name="T5" fmla="*/ 197644 h 21600"/>
              <a:gd name="T6" fmla="*/ 8064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26" y="21600"/>
                </a:lnTo>
                <a:lnTo>
                  <a:pt x="1927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2700000" scaled="1"/>
          </a:gradFill>
          <a:ln w="12700" cmpd="sng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 b="1"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40" name="AutoShape 25"/>
          <p:cNvSpPr>
            <a:spLocks noChangeArrowheads="1"/>
          </p:cNvSpPr>
          <p:nvPr/>
        </p:nvSpPr>
        <p:spPr bwMode="auto">
          <a:xfrm rot="10800000">
            <a:off x="1574801" y="3028954"/>
            <a:ext cx="1612900" cy="396877"/>
          </a:xfrm>
          <a:custGeom>
            <a:avLst/>
            <a:gdLst>
              <a:gd name="T0" fmla="*/ 1209675 w 21600"/>
              <a:gd name="T1" fmla="*/ 153194 h 21600"/>
              <a:gd name="T2" fmla="*/ 806450 w 21600"/>
              <a:gd name="T3" fmla="*/ 306387 h 21600"/>
              <a:gd name="T4" fmla="*/ 403225 w 21600"/>
              <a:gd name="T5" fmla="*/ 153194 h 21600"/>
              <a:gd name="T6" fmla="*/ 8064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rot="10800000"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41" name="AutoShape 23"/>
          <p:cNvSpPr>
            <a:spLocks noChangeArrowheads="1"/>
          </p:cNvSpPr>
          <p:nvPr/>
        </p:nvSpPr>
        <p:spPr bwMode="auto">
          <a:xfrm>
            <a:off x="1817690" y="2985328"/>
            <a:ext cx="1054098" cy="316675"/>
          </a:xfrm>
          <a:custGeom>
            <a:avLst/>
            <a:gdLst>
              <a:gd name="T0" fmla="*/ 1526057 w 21600"/>
              <a:gd name="T1" fmla="*/ 197644 h 21600"/>
              <a:gd name="T2" fmla="*/ 806450 w 21600"/>
              <a:gd name="T3" fmla="*/ 395288 h 21600"/>
              <a:gd name="T4" fmla="*/ 86843 w 21600"/>
              <a:gd name="T5" fmla="*/ 197644 h 21600"/>
              <a:gd name="T6" fmla="*/ 8064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326" y="21600"/>
                </a:lnTo>
                <a:lnTo>
                  <a:pt x="19274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F8F8F8"/>
              </a:gs>
              <a:gs pos="100000">
                <a:srgbClr val="DDDDDD"/>
              </a:gs>
            </a:gsLst>
            <a:lin ang="2700000" scaled="1"/>
          </a:gradFill>
          <a:ln w="12700" cmpd="sng">
            <a:solidFill>
              <a:srgbClr val="C0C0C0"/>
            </a:solidFill>
            <a:miter lim="800000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 b="1"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43" name="AutoShape 25"/>
          <p:cNvSpPr>
            <a:spLocks noChangeArrowheads="1"/>
          </p:cNvSpPr>
          <p:nvPr/>
        </p:nvSpPr>
        <p:spPr bwMode="auto">
          <a:xfrm rot="10800000">
            <a:off x="1817690" y="2798871"/>
            <a:ext cx="1054098" cy="245455"/>
          </a:xfrm>
          <a:custGeom>
            <a:avLst/>
            <a:gdLst>
              <a:gd name="T0" fmla="*/ 1209675 w 21600"/>
              <a:gd name="T1" fmla="*/ 153194 h 21600"/>
              <a:gd name="T2" fmla="*/ 806450 w 21600"/>
              <a:gd name="T3" fmla="*/ 306387 h 21600"/>
              <a:gd name="T4" fmla="*/ 403225 w 21600"/>
              <a:gd name="T5" fmla="*/ 153194 h 21600"/>
              <a:gd name="T6" fmla="*/ 80645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80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rot="10800000"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华文细黑" panose="02010600040101010101" pitchFamily="2" charset="-122"/>
              <a:sym typeface="微软雅黑" charset="-122"/>
            </a:endParaRPr>
          </a:p>
        </p:txBody>
      </p:sp>
      <p:sp>
        <p:nvSpPr>
          <p:cNvPr id="44" name="Line 32"/>
          <p:cNvSpPr>
            <a:spLocks noChangeShapeType="1"/>
          </p:cNvSpPr>
          <p:nvPr/>
        </p:nvSpPr>
        <p:spPr bwMode="auto">
          <a:xfrm flipH="1" flipV="1">
            <a:off x="5762614" y="6299194"/>
            <a:ext cx="5936621" cy="28319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551235" y="2837236"/>
            <a:ext cx="65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充值100送1000元现金抵扣（另外赠送价值588元惠州一日游）</a:t>
            </a:r>
            <a:endParaRPr lang="zh-CN" altLang="en-US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46" name="Line 32"/>
          <p:cNvSpPr>
            <a:spLocks noChangeShapeType="1"/>
          </p:cNvSpPr>
          <p:nvPr/>
        </p:nvSpPr>
        <p:spPr bwMode="auto">
          <a:xfrm flipH="1">
            <a:off x="3733797" y="3197170"/>
            <a:ext cx="6196011" cy="0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 flipH="1" flipV="1">
            <a:off x="4086377" y="3810348"/>
            <a:ext cx="6037975" cy="32922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891831" y="3346943"/>
            <a:ext cx="623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充值1000送1000元余额（余额100天返还完毕，可提现）</a:t>
            </a:r>
            <a:endParaRPr lang="zh-CN" altLang="en-US" dirty="0"/>
          </a:p>
        </p:txBody>
      </p:sp>
      <p:sp>
        <p:nvSpPr>
          <p:cNvPr id="49" name="Line 32"/>
          <p:cNvSpPr>
            <a:spLocks noChangeShapeType="1"/>
          </p:cNvSpPr>
          <p:nvPr/>
        </p:nvSpPr>
        <p:spPr bwMode="auto">
          <a:xfrm flipH="1" flipV="1">
            <a:off x="4491037" y="4418191"/>
            <a:ext cx="5853112" cy="24583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116228" y="3989035"/>
            <a:ext cx="63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充值3000送4000元余额（余额100天返还完毕，可提现）</a:t>
            </a:r>
            <a:endParaRPr lang="zh-CN" altLang="en-US" dirty="0"/>
          </a:p>
        </p:txBody>
      </p:sp>
      <p:sp>
        <p:nvSpPr>
          <p:cNvPr id="51" name="Line 32"/>
          <p:cNvSpPr>
            <a:spLocks noChangeShapeType="1"/>
          </p:cNvSpPr>
          <p:nvPr/>
        </p:nvSpPr>
        <p:spPr bwMode="auto">
          <a:xfrm flipH="1">
            <a:off x="4803926" y="5032382"/>
            <a:ext cx="5860890" cy="0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44994" y="4588540"/>
            <a:ext cx="646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充值15000送知豆电动气车使用权（15000元余额立即到账）</a:t>
            </a:r>
            <a:endParaRPr lang="zh-CN" altLang="en-US" dirty="0"/>
          </a:p>
        </p:txBody>
      </p:sp>
      <p:sp>
        <p:nvSpPr>
          <p:cNvPr id="53" name="Line 32"/>
          <p:cNvSpPr>
            <a:spLocks noChangeShapeType="1"/>
          </p:cNvSpPr>
          <p:nvPr/>
        </p:nvSpPr>
        <p:spPr bwMode="auto">
          <a:xfrm flipH="1">
            <a:off x="5057773" y="5610013"/>
            <a:ext cx="6143461" cy="0"/>
          </a:xfrm>
          <a:prstGeom prst="line">
            <a:avLst/>
          </a:prstGeom>
          <a:noFill/>
          <a:ln w="22225" cmpd="sng">
            <a:solidFill>
              <a:srgbClr val="0875F8"/>
            </a:solidFill>
            <a:prstDash val="sysDot"/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b="1" i="1">
              <a:solidFill>
                <a:srgbClr val="000000"/>
              </a:solidFill>
              <a:ea typeface="微软雅黑" charset="-122"/>
              <a:sym typeface="微软雅黑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845050" y="5142538"/>
            <a:ext cx="67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充值30000送电动汽车使用权(余额立即到账)</a:t>
            </a:r>
            <a:r>
              <a:rPr lang="zh-CN" altLang="en-US" dirty="0">
                <a:sym typeface="+mn-ea"/>
              </a:rPr>
              <a:t>(</a:t>
            </a:r>
            <a:r>
              <a:rPr lang="zh-CN" altLang="en-US" dirty="0"/>
              <a:t>送单店店长职位</a:t>
            </a:r>
            <a:r>
              <a:rPr lang="zh-CN" altLang="en-US" dirty="0">
                <a:sym typeface="+mn-ea"/>
              </a:rPr>
              <a:t>)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5339398" y="5784098"/>
            <a:ext cx="6359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充值50000送北汽260电动小轿车使用期限（余额立即到账）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57132" y="1000026"/>
            <a:ext cx="7277100" cy="649605"/>
          </a:xfrm>
        </p:spPr>
        <p:txBody>
          <a:bodyPr/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云起支付规则</a:t>
            </a:r>
            <a:endParaRPr lang="zh-CN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0285730" y="5344795"/>
            <a:ext cx="1734185" cy="1527175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5339398" y="1270"/>
            <a:ext cx="1513205" cy="1056640"/>
          </a:xfrm>
          <a:custGeom>
            <a:avLst/>
            <a:gdLst>
              <a:gd name="connsiteX0" fmla="*/ 0 w 2383"/>
              <a:gd name="connsiteY0" fmla="*/ 0 h 1664"/>
              <a:gd name="connsiteX1" fmla="*/ 2383 w 2383"/>
              <a:gd name="connsiteY1" fmla="*/ 0 h 1664"/>
              <a:gd name="connsiteX2" fmla="*/ 1137 w 2383"/>
              <a:gd name="connsiteY2" fmla="*/ 1664 h 1664"/>
              <a:gd name="connsiteX3" fmla="*/ 0 w 2383"/>
              <a:gd name="connsiteY3" fmla="*/ 0 h 1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" h="1664">
                <a:moveTo>
                  <a:pt x="0" y="0"/>
                </a:moveTo>
                <a:lnTo>
                  <a:pt x="2383" y="0"/>
                </a:lnTo>
                <a:lnTo>
                  <a:pt x="1137" y="16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40884" y="1674787"/>
            <a:ext cx="3109595" cy="607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  <a:t>提现规则</a:t>
            </a:r>
            <a:endParaRPr lang="zh-CN" altLang="en-US" sz="3200" dirty="0"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68975" y="4456447"/>
            <a:ext cx="2745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3天内到账需支付手续费30%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 bwMode="auto">
          <a:xfrm rot="20805096">
            <a:off x="917919" y="2718180"/>
            <a:ext cx="5407024" cy="3270182"/>
            <a:chOff x="0" y="0"/>
            <a:chExt cx="2825594" cy="2564332"/>
          </a:xfrm>
        </p:grpSpPr>
        <p:sp>
          <p:nvSpPr>
            <p:cNvPr id="10" name="椭圆 3"/>
            <p:cNvSpPr>
              <a:spLocks noChangeArrowheads="1"/>
            </p:cNvSpPr>
            <p:nvPr/>
          </p:nvSpPr>
          <p:spPr bwMode="auto">
            <a:xfrm rot="244877">
              <a:off x="0" y="96551"/>
              <a:ext cx="2801086" cy="2467781"/>
            </a:xfrm>
            <a:custGeom>
              <a:avLst/>
              <a:gdLst>
                <a:gd name="T0" fmla="*/ 0 w 2801086"/>
                <a:gd name="T1" fmla="*/ 0 h 2403574"/>
                <a:gd name="T2" fmla="*/ 2801086 w 2801086"/>
                <a:gd name="T3" fmla="*/ 2403574 h 2403574"/>
              </a:gdLst>
              <a:ahLst/>
              <a:cxnLst/>
              <a:rect l="T0" t="T1" r="T2" b="T3"/>
              <a:pathLst>
                <a:path w="2801086" h="2403574">
                  <a:moveTo>
                    <a:pt x="1360997" y="182067"/>
                  </a:moveTo>
                  <a:cubicBezTo>
                    <a:pt x="728646" y="182067"/>
                    <a:pt x="216024" y="600259"/>
                    <a:pt x="216024" y="1116124"/>
                  </a:cubicBezTo>
                  <a:cubicBezTo>
                    <a:pt x="216024" y="1631989"/>
                    <a:pt x="728646" y="2050181"/>
                    <a:pt x="1360997" y="2050181"/>
                  </a:cubicBezTo>
                  <a:cubicBezTo>
                    <a:pt x="1993348" y="2050181"/>
                    <a:pt x="2505970" y="1631989"/>
                    <a:pt x="2505970" y="1116124"/>
                  </a:cubicBezTo>
                  <a:cubicBezTo>
                    <a:pt x="2505970" y="600259"/>
                    <a:pt x="1993348" y="182067"/>
                    <a:pt x="1360997" y="182067"/>
                  </a:cubicBezTo>
                  <a:close/>
                  <a:moveTo>
                    <a:pt x="1368152" y="0"/>
                  </a:moveTo>
                  <a:cubicBezTo>
                    <a:pt x="2123761" y="0"/>
                    <a:pt x="2736304" y="499706"/>
                    <a:pt x="2736304" y="1116124"/>
                  </a:cubicBezTo>
                  <a:cubicBezTo>
                    <a:pt x="2736304" y="1344211"/>
                    <a:pt x="2652438" y="1556319"/>
                    <a:pt x="2508150" y="1732768"/>
                  </a:cubicBezTo>
                  <a:lnTo>
                    <a:pt x="2801086" y="2403574"/>
                  </a:lnTo>
                  <a:lnTo>
                    <a:pt x="2180504" y="2012713"/>
                  </a:lnTo>
                  <a:cubicBezTo>
                    <a:pt x="1953900" y="2151102"/>
                    <a:pt x="1672642" y="2232248"/>
                    <a:pt x="1368152" y="2232248"/>
                  </a:cubicBezTo>
                  <a:cubicBezTo>
                    <a:pt x="612543" y="2232248"/>
                    <a:pt x="0" y="1732542"/>
                    <a:pt x="0" y="1116124"/>
                  </a:cubicBezTo>
                  <a:cubicBezTo>
                    <a:pt x="0" y="499706"/>
                    <a:pt x="612543" y="0"/>
                    <a:pt x="1368152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1" name="椭圆 3"/>
            <p:cNvSpPr>
              <a:spLocks noChangeArrowheads="1"/>
            </p:cNvSpPr>
            <p:nvPr/>
          </p:nvSpPr>
          <p:spPr bwMode="auto">
            <a:xfrm>
              <a:off x="0" y="11875"/>
              <a:ext cx="2801086" cy="2403574"/>
            </a:xfrm>
            <a:custGeom>
              <a:avLst/>
              <a:gdLst>
                <a:gd name="T0" fmla="*/ 0 w 2801086"/>
                <a:gd name="T1" fmla="*/ 0 h 2403574"/>
                <a:gd name="T2" fmla="*/ 2801086 w 2801086"/>
                <a:gd name="T3" fmla="*/ 2403574 h 2403574"/>
              </a:gdLst>
              <a:ahLst/>
              <a:cxnLst/>
              <a:rect l="T0" t="T1" r="T2" b="T3"/>
              <a:pathLst>
                <a:path w="2801086" h="2403574">
                  <a:moveTo>
                    <a:pt x="1360997" y="182067"/>
                  </a:moveTo>
                  <a:cubicBezTo>
                    <a:pt x="728646" y="182067"/>
                    <a:pt x="216024" y="600259"/>
                    <a:pt x="216024" y="1116124"/>
                  </a:cubicBezTo>
                  <a:cubicBezTo>
                    <a:pt x="216024" y="1631989"/>
                    <a:pt x="728646" y="2050181"/>
                    <a:pt x="1360997" y="2050181"/>
                  </a:cubicBezTo>
                  <a:cubicBezTo>
                    <a:pt x="1993348" y="2050181"/>
                    <a:pt x="2505970" y="1631989"/>
                    <a:pt x="2505970" y="1116124"/>
                  </a:cubicBezTo>
                  <a:cubicBezTo>
                    <a:pt x="2505970" y="600259"/>
                    <a:pt x="1993348" y="182067"/>
                    <a:pt x="1360997" y="182067"/>
                  </a:cubicBezTo>
                  <a:close/>
                  <a:moveTo>
                    <a:pt x="1368152" y="0"/>
                  </a:moveTo>
                  <a:cubicBezTo>
                    <a:pt x="2123761" y="0"/>
                    <a:pt x="2736304" y="499706"/>
                    <a:pt x="2736304" y="1116124"/>
                  </a:cubicBezTo>
                  <a:cubicBezTo>
                    <a:pt x="2736304" y="1344211"/>
                    <a:pt x="2652438" y="1556319"/>
                    <a:pt x="2508150" y="1732768"/>
                  </a:cubicBezTo>
                  <a:lnTo>
                    <a:pt x="2801086" y="2403574"/>
                  </a:lnTo>
                  <a:lnTo>
                    <a:pt x="2180504" y="2012713"/>
                  </a:lnTo>
                  <a:cubicBezTo>
                    <a:pt x="1953900" y="2151102"/>
                    <a:pt x="1672642" y="2232248"/>
                    <a:pt x="1368152" y="2232248"/>
                  </a:cubicBezTo>
                  <a:cubicBezTo>
                    <a:pt x="612543" y="2232248"/>
                    <a:pt x="0" y="1732542"/>
                    <a:pt x="0" y="1116124"/>
                  </a:cubicBezTo>
                  <a:cubicBezTo>
                    <a:pt x="0" y="499706"/>
                    <a:pt x="612543" y="0"/>
                    <a:pt x="1368152" y="0"/>
                  </a:cubicBezTo>
                  <a:close/>
                </a:path>
              </a:pathLst>
            </a:custGeom>
            <a:solidFill>
              <a:srgbClr val="A27B00"/>
            </a:solidFill>
            <a:ln w="3175" cap="flat" cmpd="sng">
              <a:solidFill>
                <a:srgbClr val="F89708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2" name="椭圆 3"/>
            <p:cNvSpPr>
              <a:spLocks noChangeArrowheads="1"/>
            </p:cNvSpPr>
            <p:nvPr/>
          </p:nvSpPr>
          <p:spPr bwMode="auto">
            <a:xfrm>
              <a:off x="24508" y="0"/>
              <a:ext cx="2801086" cy="2403574"/>
            </a:xfrm>
            <a:custGeom>
              <a:avLst/>
              <a:gdLst>
                <a:gd name="T0" fmla="*/ 0 w 2801086"/>
                <a:gd name="T1" fmla="*/ 0 h 2403574"/>
                <a:gd name="T2" fmla="*/ 2801086 w 2801086"/>
                <a:gd name="T3" fmla="*/ 2403574 h 2403574"/>
              </a:gdLst>
              <a:ahLst/>
              <a:cxnLst/>
              <a:rect l="T0" t="T1" r="T2" b="T3"/>
              <a:pathLst>
                <a:path w="2801086" h="2403574">
                  <a:moveTo>
                    <a:pt x="1360997" y="182067"/>
                  </a:moveTo>
                  <a:cubicBezTo>
                    <a:pt x="728646" y="182067"/>
                    <a:pt x="216024" y="600259"/>
                    <a:pt x="216024" y="1116124"/>
                  </a:cubicBezTo>
                  <a:cubicBezTo>
                    <a:pt x="216024" y="1631989"/>
                    <a:pt x="728646" y="2050181"/>
                    <a:pt x="1360997" y="2050181"/>
                  </a:cubicBezTo>
                  <a:cubicBezTo>
                    <a:pt x="1993348" y="2050181"/>
                    <a:pt x="2505970" y="1631989"/>
                    <a:pt x="2505970" y="1116124"/>
                  </a:cubicBezTo>
                  <a:cubicBezTo>
                    <a:pt x="2505970" y="600259"/>
                    <a:pt x="1993348" y="182067"/>
                    <a:pt x="1360997" y="182067"/>
                  </a:cubicBezTo>
                  <a:close/>
                  <a:moveTo>
                    <a:pt x="1368152" y="0"/>
                  </a:moveTo>
                  <a:cubicBezTo>
                    <a:pt x="2123761" y="0"/>
                    <a:pt x="2736304" y="499706"/>
                    <a:pt x="2736304" y="1116124"/>
                  </a:cubicBezTo>
                  <a:cubicBezTo>
                    <a:pt x="2736304" y="1344211"/>
                    <a:pt x="2652438" y="1556319"/>
                    <a:pt x="2508150" y="1732768"/>
                  </a:cubicBezTo>
                  <a:lnTo>
                    <a:pt x="2801086" y="2403574"/>
                  </a:lnTo>
                  <a:lnTo>
                    <a:pt x="2180504" y="2012713"/>
                  </a:lnTo>
                  <a:cubicBezTo>
                    <a:pt x="1953900" y="2151102"/>
                    <a:pt x="1672642" y="2232248"/>
                    <a:pt x="1368152" y="2232248"/>
                  </a:cubicBezTo>
                  <a:cubicBezTo>
                    <a:pt x="612543" y="2232248"/>
                    <a:pt x="0" y="1732542"/>
                    <a:pt x="0" y="1116124"/>
                  </a:cubicBezTo>
                  <a:cubicBezTo>
                    <a:pt x="0" y="499706"/>
                    <a:pt x="612543" y="0"/>
                    <a:pt x="13681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4800C"/>
                </a:gs>
                <a:gs pos="54999">
                  <a:srgbClr val="FFC000"/>
                </a:gs>
                <a:gs pos="100000">
                  <a:srgbClr val="FFFF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组合 5"/>
          <p:cNvGrpSpPr/>
          <p:nvPr/>
        </p:nvGrpSpPr>
        <p:grpSpPr bwMode="auto">
          <a:xfrm>
            <a:off x="6267406" y="5371014"/>
            <a:ext cx="3357633" cy="1493031"/>
            <a:chOff x="0" y="0"/>
            <a:chExt cx="1961247" cy="934272"/>
          </a:xfrm>
        </p:grpSpPr>
        <p:sp>
          <p:nvSpPr>
            <p:cNvPr id="14" name="椭圆 27"/>
            <p:cNvSpPr>
              <a:spLocks noChangeArrowheads="1"/>
            </p:cNvSpPr>
            <p:nvPr/>
          </p:nvSpPr>
          <p:spPr bwMode="auto">
            <a:xfrm>
              <a:off x="0" y="0"/>
              <a:ext cx="1961247" cy="923571"/>
            </a:xfrm>
            <a:custGeom>
              <a:avLst/>
              <a:gdLst>
                <a:gd name="T0" fmla="*/ 0 w 2279984"/>
                <a:gd name="T1" fmla="*/ 0 h 1073667"/>
                <a:gd name="T2" fmla="*/ 2279984 w 2279984"/>
                <a:gd name="T3" fmla="*/ 1073667 h 1073667"/>
              </a:gdLst>
              <a:ahLst/>
              <a:cxnLst/>
              <a:rect l="T0" t="T1" r="T2" b="T3"/>
              <a:pathLst>
                <a:path w="2279984" h="1073667">
                  <a:moveTo>
                    <a:pt x="1139992" y="0"/>
                  </a:moveTo>
                  <a:cubicBezTo>
                    <a:pt x="1748056" y="0"/>
                    <a:pt x="2245270" y="474603"/>
                    <a:pt x="2279984" y="1073667"/>
                  </a:cubicBezTo>
                  <a:lnTo>
                    <a:pt x="0" y="1073667"/>
                  </a:lnTo>
                  <a:cubicBezTo>
                    <a:pt x="34715" y="474603"/>
                    <a:pt x="531929" y="0"/>
                    <a:pt x="11399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70C0"/>
                </a:gs>
                <a:gs pos="7999">
                  <a:srgbClr val="0070C0"/>
                </a:gs>
                <a:gs pos="42000">
                  <a:srgbClr val="00B0F0"/>
                </a:gs>
                <a:gs pos="81000">
                  <a:srgbClr val="0070C0"/>
                </a:gs>
                <a:gs pos="100000">
                  <a:srgbClr val="0070C0"/>
                </a:gs>
              </a:gsLst>
              <a:lin ang="5400000" scaled="1"/>
            </a:gradFill>
            <a:ln w="25400" cap="flat" cmpd="sng">
              <a:solidFill>
                <a:srgbClr val="00B0F0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5" name="椭圆 27"/>
            <p:cNvSpPr>
              <a:spLocks noChangeArrowheads="1"/>
            </p:cNvSpPr>
            <p:nvPr/>
          </p:nvSpPr>
          <p:spPr bwMode="auto">
            <a:xfrm>
              <a:off x="97284" y="96280"/>
              <a:ext cx="1789602" cy="837992"/>
            </a:xfrm>
            <a:custGeom>
              <a:avLst/>
              <a:gdLst>
                <a:gd name="T0" fmla="*/ 0 w 2292904"/>
                <a:gd name="T1" fmla="*/ 1073667 h 1073667"/>
                <a:gd name="T2" fmla="*/ 1139992 w 2292904"/>
                <a:gd name="T3" fmla="*/ 0 h 1073667"/>
                <a:gd name="T4" fmla="*/ 2292904 w 2292904"/>
                <a:gd name="T5" fmla="*/ 1070436 h 1073667"/>
                <a:gd name="T6" fmla="*/ 0 60000 65536"/>
                <a:gd name="T7" fmla="*/ 0 60000 65536"/>
                <a:gd name="T8" fmla="*/ 0 60000 65536"/>
                <a:gd name="T9" fmla="*/ 0 w 2292904"/>
                <a:gd name="T10" fmla="*/ 0 h 1073667"/>
                <a:gd name="T11" fmla="*/ 2292904 w 2292904"/>
                <a:gd name="T12" fmla="*/ 1073667 h 10736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92904" h="1073667">
                  <a:moveTo>
                    <a:pt x="0" y="1073667"/>
                  </a:moveTo>
                  <a:cubicBezTo>
                    <a:pt x="34715" y="474603"/>
                    <a:pt x="757841" y="539"/>
                    <a:pt x="1139992" y="0"/>
                  </a:cubicBezTo>
                  <a:cubicBezTo>
                    <a:pt x="1522143" y="-539"/>
                    <a:pt x="2132223" y="345405"/>
                    <a:pt x="2292904" y="1070436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70C0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23"/>
          <p:cNvGrpSpPr/>
          <p:nvPr/>
        </p:nvGrpSpPr>
        <p:grpSpPr bwMode="auto">
          <a:xfrm>
            <a:off x="6606808" y="4585711"/>
            <a:ext cx="2608629" cy="1878330"/>
            <a:chOff x="0" y="0"/>
            <a:chExt cx="1176887" cy="1176888"/>
          </a:xfrm>
        </p:grpSpPr>
        <p:sp>
          <p:nvSpPr>
            <p:cNvPr id="17" name="椭圆 11"/>
            <p:cNvSpPr>
              <a:spLocks noChangeArrowheads="1"/>
            </p:cNvSpPr>
            <p:nvPr/>
          </p:nvSpPr>
          <p:spPr bwMode="auto">
            <a:xfrm>
              <a:off x="0" y="0"/>
              <a:ext cx="1176887" cy="1176888"/>
            </a:xfrm>
            <a:prstGeom prst="ellipse">
              <a:avLst/>
            </a:prstGeom>
            <a:gradFill rotWithShape="1">
              <a:gsLst>
                <a:gs pos="0">
                  <a:srgbClr val="0070C0"/>
                </a:gs>
                <a:gs pos="7999">
                  <a:srgbClr val="0070C0"/>
                </a:gs>
                <a:gs pos="42000">
                  <a:srgbClr val="00B0F0"/>
                </a:gs>
                <a:gs pos="81000">
                  <a:srgbClr val="0070C0"/>
                </a:gs>
                <a:gs pos="100000">
                  <a:srgbClr val="0070C0"/>
                </a:gs>
              </a:gsLst>
              <a:lin ang="5400000" scaled="1"/>
            </a:gradFill>
            <a:ln w="25400" cap="flat" cmpd="sng">
              <a:solidFill>
                <a:srgbClr val="00B0F0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8" name="椭圆 12"/>
            <p:cNvSpPr>
              <a:spLocks noChangeArrowheads="1"/>
            </p:cNvSpPr>
            <p:nvPr/>
          </p:nvSpPr>
          <p:spPr bwMode="auto">
            <a:xfrm>
              <a:off x="93629" y="113798"/>
              <a:ext cx="991063" cy="991063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0070C0"/>
              </a:solidFill>
              <a:beve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97230" y="4924711"/>
            <a:ext cx="148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余额满100元即可提现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26532" y="3252412"/>
            <a:ext cx="2345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立即到账需支付手续费32%</a:t>
            </a:r>
            <a:endParaRPr lang="zh-CN" altLang="en-US" sz="2400" dirty="0"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00"/>
    </mc:Choice>
    <mc:Fallback>
      <p:transition advClick="0" advTm="4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EC5B6"/>
      </a:accent1>
      <a:accent2>
        <a:srgbClr val="262626"/>
      </a:accent2>
      <a:accent3>
        <a:srgbClr val="2DC450"/>
      </a:accent3>
      <a:accent4>
        <a:srgbClr val="1C7831"/>
      </a:accent4>
      <a:accent5>
        <a:srgbClr val="3B3B3B"/>
      </a:accent5>
      <a:accent6>
        <a:srgbClr val="C4C4C4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charset="-122"/>
            <a:ea typeface="微软雅黑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charset="-122"/>
            <a:ea typeface="微软雅黑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1367</Words>
  <Application>WPS 演示</Application>
  <PresentationFormat>宽屏</PresentationFormat>
  <Paragraphs>214</Paragraphs>
  <Slides>17</Slides>
  <Notes>4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主题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Air</dc:creator>
  <cp:lastModifiedBy>qiubingbing</cp:lastModifiedBy>
  <cp:revision>96</cp:revision>
  <dcterms:created xsi:type="dcterms:W3CDTF">2016-11-15T13:53:00Z</dcterms:created>
  <dcterms:modified xsi:type="dcterms:W3CDTF">2017-01-05T06:21:20Z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2052-10.8.0.5562</vt:lpwstr>
  </property>
</Properties>
</file>